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5" r:id="rId3"/>
    <p:sldId id="278" r:id="rId4"/>
    <p:sldId id="277" r:id="rId5"/>
    <p:sldId id="283" r:id="rId6"/>
    <p:sldId id="296" r:id="rId7"/>
    <p:sldId id="262" r:id="rId8"/>
    <p:sldId id="284" r:id="rId9"/>
    <p:sldId id="285" r:id="rId10"/>
    <p:sldId id="286" r:id="rId11"/>
    <p:sldId id="26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jones76@yahoo.com" initials="j" lastIdx="2" clrIdx="0">
    <p:extLst>
      <p:ext uri="{19B8F6BF-5375-455C-9EA6-DF929625EA0E}">
        <p15:presenceInfo xmlns:p15="http://schemas.microsoft.com/office/powerpoint/2012/main" xmlns="" userId="f06dbdd2315712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6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jones76@yahoo.com" userId="f06dbdd2315712dc" providerId="LiveId" clId="{70376B41-0FF0-4E9D-85A9-3415AFC58A13}"/>
    <pc:docChg chg="delSld">
      <pc:chgData name="jayjones76@yahoo.com" userId="f06dbdd2315712dc" providerId="LiveId" clId="{70376B41-0FF0-4E9D-85A9-3415AFC58A13}" dt="2022-05-09T20:43:49.499" v="31" actId="47"/>
      <pc:docMkLst>
        <pc:docMk/>
      </pc:docMkLst>
      <pc:sldChg chg="del">
        <pc:chgData name="jayjones76@yahoo.com" userId="f06dbdd2315712dc" providerId="LiveId" clId="{70376B41-0FF0-4E9D-85A9-3415AFC58A13}" dt="2022-05-09T20:43:45.869" v="25" actId="47"/>
        <pc:sldMkLst>
          <pc:docMk/>
          <pc:sldMk cId="2786999943" sldId="258"/>
        </pc:sldMkLst>
      </pc:sldChg>
      <pc:sldChg chg="del">
        <pc:chgData name="jayjones76@yahoo.com" userId="f06dbdd2315712dc" providerId="LiveId" clId="{70376B41-0FF0-4E9D-85A9-3415AFC58A13}" dt="2022-05-09T20:43:39.190" v="14" actId="47"/>
        <pc:sldMkLst>
          <pc:docMk/>
          <pc:sldMk cId="1384118468" sldId="259"/>
        </pc:sldMkLst>
      </pc:sldChg>
      <pc:sldChg chg="del">
        <pc:chgData name="jayjones76@yahoo.com" userId="f06dbdd2315712dc" providerId="LiveId" clId="{70376B41-0FF0-4E9D-85A9-3415AFC58A13}" dt="2022-05-09T20:43:36.632" v="10" actId="47"/>
        <pc:sldMkLst>
          <pc:docMk/>
          <pc:sldMk cId="2403491795" sldId="260"/>
        </pc:sldMkLst>
      </pc:sldChg>
      <pc:sldChg chg="del">
        <pc:chgData name="jayjones76@yahoo.com" userId="f06dbdd2315712dc" providerId="LiveId" clId="{70376B41-0FF0-4E9D-85A9-3415AFC58A13}" dt="2022-05-09T20:43:43.527" v="21" actId="47"/>
        <pc:sldMkLst>
          <pc:docMk/>
          <pc:sldMk cId="564567698" sldId="261"/>
        </pc:sldMkLst>
      </pc:sldChg>
      <pc:sldChg chg="del">
        <pc:chgData name="jayjones76@yahoo.com" userId="f06dbdd2315712dc" providerId="LiveId" clId="{70376B41-0FF0-4E9D-85A9-3415AFC58A13}" dt="2022-05-09T20:43:45.271" v="24" actId="47"/>
        <pc:sldMkLst>
          <pc:docMk/>
          <pc:sldMk cId="292038430" sldId="263"/>
        </pc:sldMkLst>
      </pc:sldChg>
      <pc:sldChg chg="del">
        <pc:chgData name="jayjones76@yahoo.com" userId="f06dbdd2315712dc" providerId="LiveId" clId="{70376B41-0FF0-4E9D-85A9-3415AFC58A13}" dt="2022-05-09T20:43:25.698" v="0" actId="47"/>
        <pc:sldMkLst>
          <pc:docMk/>
          <pc:sldMk cId="1577082940" sldId="264"/>
        </pc:sldMkLst>
      </pc:sldChg>
      <pc:sldChg chg="del">
        <pc:chgData name="jayjones76@yahoo.com" userId="f06dbdd2315712dc" providerId="LiveId" clId="{70376B41-0FF0-4E9D-85A9-3415AFC58A13}" dt="2022-05-09T20:43:35.331" v="8" actId="47"/>
        <pc:sldMkLst>
          <pc:docMk/>
          <pc:sldMk cId="4214984240" sldId="265"/>
        </pc:sldMkLst>
      </pc:sldChg>
      <pc:sldChg chg="del">
        <pc:chgData name="jayjones76@yahoo.com" userId="f06dbdd2315712dc" providerId="LiveId" clId="{70376B41-0FF0-4E9D-85A9-3415AFC58A13}" dt="2022-05-09T20:43:44.120" v="22" actId="47"/>
        <pc:sldMkLst>
          <pc:docMk/>
          <pc:sldMk cId="694075913" sldId="266"/>
        </pc:sldMkLst>
      </pc:sldChg>
      <pc:sldChg chg="del">
        <pc:chgData name="jayjones76@yahoo.com" userId="f06dbdd2315712dc" providerId="LiveId" clId="{70376B41-0FF0-4E9D-85A9-3415AFC58A13}" dt="2022-05-09T20:43:35.988" v="9" actId="47"/>
        <pc:sldMkLst>
          <pc:docMk/>
          <pc:sldMk cId="466719858" sldId="268"/>
        </pc:sldMkLst>
      </pc:sldChg>
      <pc:sldChg chg="del">
        <pc:chgData name="jayjones76@yahoo.com" userId="f06dbdd2315712dc" providerId="LiveId" clId="{70376B41-0FF0-4E9D-85A9-3415AFC58A13}" dt="2022-05-09T20:43:33.846" v="6" actId="47"/>
        <pc:sldMkLst>
          <pc:docMk/>
          <pc:sldMk cId="1020536925" sldId="269"/>
        </pc:sldMkLst>
      </pc:sldChg>
      <pc:sldChg chg="del">
        <pc:chgData name="jayjones76@yahoo.com" userId="f06dbdd2315712dc" providerId="LiveId" clId="{70376B41-0FF0-4E9D-85A9-3415AFC58A13}" dt="2022-05-09T20:43:42.297" v="19" actId="47"/>
        <pc:sldMkLst>
          <pc:docMk/>
          <pc:sldMk cId="3967620707" sldId="270"/>
        </pc:sldMkLst>
      </pc:sldChg>
      <pc:sldChg chg="del">
        <pc:chgData name="jayjones76@yahoo.com" userId="f06dbdd2315712dc" providerId="LiveId" clId="{70376B41-0FF0-4E9D-85A9-3415AFC58A13}" dt="2022-05-09T20:43:33.243" v="5" actId="47"/>
        <pc:sldMkLst>
          <pc:docMk/>
          <pc:sldMk cId="89959911" sldId="271"/>
        </pc:sldMkLst>
      </pc:sldChg>
      <pc:sldChg chg="del">
        <pc:chgData name="jayjones76@yahoo.com" userId="f06dbdd2315712dc" providerId="LiveId" clId="{70376B41-0FF0-4E9D-85A9-3415AFC58A13}" dt="2022-05-09T20:43:37.913" v="12" actId="47"/>
        <pc:sldMkLst>
          <pc:docMk/>
          <pc:sldMk cId="974700683" sldId="272"/>
        </pc:sldMkLst>
      </pc:sldChg>
      <pc:sldChg chg="del">
        <pc:chgData name="jayjones76@yahoo.com" userId="f06dbdd2315712dc" providerId="LiveId" clId="{70376B41-0FF0-4E9D-85A9-3415AFC58A13}" dt="2022-05-09T20:43:46.479" v="26" actId="47"/>
        <pc:sldMkLst>
          <pc:docMk/>
          <pc:sldMk cId="4058466267" sldId="273"/>
        </pc:sldMkLst>
      </pc:sldChg>
      <pc:sldChg chg="del">
        <pc:chgData name="jayjones76@yahoo.com" userId="f06dbdd2315712dc" providerId="LiveId" clId="{70376B41-0FF0-4E9D-85A9-3415AFC58A13}" dt="2022-05-09T20:43:39.813" v="15" actId="47"/>
        <pc:sldMkLst>
          <pc:docMk/>
          <pc:sldMk cId="2906491919" sldId="274"/>
        </pc:sldMkLst>
      </pc:sldChg>
      <pc:sldChg chg="del">
        <pc:chgData name="jayjones76@yahoo.com" userId="f06dbdd2315712dc" providerId="LiveId" clId="{70376B41-0FF0-4E9D-85A9-3415AFC58A13}" dt="2022-05-09T20:43:30.145" v="1" actId="47"/>
        <pc:sldMkLst>
          <pc:docMk/>
          <pc:sldMk cId="3230590805" sldId="276"/>
        </pc:sldMkLst>
      </pc:sldChg>
      <pc:sldChg chg="del">
        <pc:chgData name="jayjones76@yahoo.com" userId="f06dbdd2315712dc" providerId="LiveId" clId="{70376B41-0FF0-4E9D-85A9-3415AFC58A13}" dt="2022-05-09T20:43:41.083" v="17" actId="47"/>
        <pc:sldMkLst>
          <pc:docMk/>
          <pc:sldMk cId="3317412789" sldId="279"/>
        </pc:sldMkLst>
      </pc:sldChg>
      <pc:sldChg chg="del">
        <pc:chgData name="jayjones76@yahoo.com" userId="f06dbdd2315712dc" providerId="LiveId" clId="{70376B41-0FF0-4E9D-85A9-3415AFC58A13}" dt="2022-05-09T20:43:30.981" v="2" actId="47"/>
        <pc:sldMkLst>
          <pc:docMk/>
          <pc:sldMk cId="1749486399" sldId="280"/>
        </pc:sldMkLst>
      </pc:sldChg>
      <pc:sldChg chg="del">
        <pc:chgData name="jayjones76@yahoo.com" userId="f06dbdd2315712dc" providerId="LiveId" clId="{70376B41-0FF0-4E9D-85A9-3415AFC58A13}" dt="2022-05-09T20:43:41.720" v="18" actId="47"/>
        <pc:sldMkLst>
          <pc:docMk/>
          <pc:sldMk cId="2381574410" sldId="281"/>
        </pc:sldMkLst>
      </pc:sldChg>
      <pc:sldChg chg="del">
        <pc:chgData name="jayjones76@yahoo.com" userId="f06dbdd2315712dc" providerId="LiveId" clId="{70376B41-0FF0-4E9D-85A9-3415AFC58A13}" dt="2022-05-09T20:43:31.722" v="3" actId="47"/>
        <pc:sldMkLst>
          <pc:docMk/>
          <pc:sldMk cId="9160979" sldId="287"/>
        </pc:sldMkLst>
      </pc:sldChg>
      <pc:sldChg chg="del">
        <pc:chgData name="jayjones76@yahoo.com" userId="f06dbdd2315712dc" providerId="LiveId" clId="{70376B41-0FF0-4E9D-85A9-3415AFC58A13}" dt="2022-05-09T20:43:32.530" v="4" actId="47"/>
        <pc:sldMkLst>
          <pc:docMk/>
          <pc:sldMk cId="3704014236" sldId="288"/>
        </pc:sldMkLst>
      </pc:sldChg>
      <pc:sldChg chg="del">
        <pc:chgData name="jayjones76@yahoo.com" userId="f06dbdd2315712dc" providerId="LiveId" clId="{70376B41-0FF0-4E9D-85A9-3415AFC58A13}" dt="2022-05-09T20:43:34.441" v="7" actId="47"/>
        <pc:sldMkLst>
          <pc:docMk/>
          <pc:sldMk cId="1749549126" sldId="289"/>
        </pc:sldMkLst>
      </pc:sldChg>
      <pc:sldChg chg="del">
        <pc:chgData name="jayjones76@yahoo.com" userId="f06dbdd2315712dc" providerId="LiveId" clId="{70376B41-0FF0-4E9D-85A9-3415AFC58A13}" dt="2022-05-09T20:43:37.284" v="11" actId="47"/>
        <pc:sldMkLst>
          <pc:docMk/>
          <pc:sldMk cId="3060437048" sldId="290"/>
        </pc:sldMkLst>
      </pc:sldChg>
      <pc:sldChg chg="del">
        <pc:chgData name="jayjones76@yahoo.com" userId="f06dbdd2315712dc" providerId="LiveId" clId="{70376B41-0FF0-4E9D-85A9-3415AFC58A13}" dt="2022-05-09T20:43:38.558" v="13" actId="47"/>
        <pc:sldMkLst>
          <pc:docMk/>
          <pc:sldMk cId="2620956140" sldId="291"/>
        </pc:sldMkLst>
      </pc:sldChg>
      <pc:sldChg chg="del">
        <pc:chgData name="jayjones76@yahoo.com" userId="f06dbdd2315712dc" providerId="LiveId" clId="{70376B41-0FF0-4E9D-85A9-3415AFC58A13}" dt="2022-05-09T20:43:40.467" v="16" actId="47"/>
        <pc:sldMkLst>
          <pc:docMk/>
          <pc:sldMk cId="1695444649" sldId="292"/>
        </pc:sldMkLst>
      </pc:sldChg>
      <pc:sldChg chg="del">
        <pc:chgData name="jayjones76@yahoo.com" userId="f06dbdd2315712dc" providerId="LiveId" clId="{70376B41-0FF0-4E9D-85A9-3415AFC58A13}" dt="2022-05-09T20:43:42.918" v="20" actId="47"/>
        <pc:sldMkLst>
          <pc:docMk/>
          <pc:sldMk cId="3408675728" sldId="293"/>
        </pc:sldMkLst>
      </pc:sldChg>
      <pc:sldChg chg="del">
        <pc:chgData name="jayjones76@yahoo.com" userId="f06dbdd2315712dc" providerId="LiveId" clId="{70376B41-0FF0-4E9D-85A9-3415AFC58A13}" dt="2022-05-09T20:43:44.682" v="23" actId="47"/>
        <pc:sldMkLst>
          <pc:docMk/>
          <pc:sldMk cId="2851246932" sldId="294"/>
        </pc:sldMkLst>
      </pc:sldChg>
      <pc:sldChg chg="del">
        <pc:chgData name="jayjones76@yahoo.com" userId="f06dbdd2315712dc" providerId="LiveId" clId="{70376B41-0FF0-4E9D-85A9-3415AFC58A13}" dt="2022-05-09T20:43:47.074" v="27" actId="47"/>
        <pc:sldMkLst>
          <pc:docMk/>
          <pc:sldMk cId="3505330623" sldId="295"/>
        </pc:sldMkLst>
      </pc:sldChg>
      <pc:sldChg chg="del">
        <pc:chgData name="jayjones76@yahoo.com" userId="f06dbdd2315712dc" providerId="LiveId" clId="{70376B41-0FF0-4E9D-85A9-3415AFC58A13}" dt="2022-05-09T20:43:48.294" v="29" actId="47"/>
        <pc:sldMkLst>
          <pc:docMk/>
          <pc:sldMk cId="1542214135" sldId="297"/>
        </pc:sldMkLst>
      </pc:sldChg>
      <pc:sldChg chg="del">
        <pc:chgData name="jayjones76@yahoo.com" userId="f06dbdd2315712dc" providerId="LiveId" clId="{70376B41-0FF0-4E9D-85A9-3415AFC58A13}" dt="2022-05-09T20:43:48.895" v="30" actId="47"/>
        <pc:sldMkLst>
          <pc:docMk/>
          <pc:sldMk cId="1243663034" sldId="298"/>
        </pc:sldMkLst>
      </pc:sldChg>
      <pc:sldChg chg="del">
        <pc:chgData name="jayjones76@yahoo.com" userId="f06dbdd2315712dc" providerId="LiveId" clId="{70376B41-0FF0-4E9D-85A9-3415AFC58A13}" dt="2022-05-09T20:43:49.499" v="31" actId="47"/>
        <pc:sldMkLst>
          <pc:docMk/>
          <pc:sldMk cId="2707725332" sldId="299"/>
        </pc:sldMkLst>
      </pc:sldChg>
      <pc:sldChg chg="del">
        <pc:chgData name="jayjones76@yahoo.com" userId="f06dbdd2315712dc" providerId="LiveId" clId="{70376B41-0FF0-4E9D-85A9-3415AFC58A13}" dt="2022-05-09T20:43:47.679" v="28" actId="47"/>
        <pc:sldMkLst>
          <pc:docMk/>
          <pc:sldMk cId="2933563377" sldId="300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6T14:47:05.660" idx="2">
    <p:pos x="7415" y="145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7CAB6-408C-5688-A3FF-03D11EF4E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BFDCCF-9C8E-97D7-A33B-8DD38007A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5AADB1-207C-8ACD-6B55-B070E057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7A6751-A019-1C44-388B-EBF982E6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1C7A2-EA13-B898-7813-3F93626A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395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B6F14-852F-B8E3-D1FF-3FB1D4B0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9DFCAB-5A68-FAE0-C263-72D165A3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346471-996F-F29D-6803-AD7D63A3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4CDBC2-DEB1-B71E-64F8-99720658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D6DEED-050B-AE14-7A12-FD55C30E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97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42E259-1931-58BC-4A89-6E6B3055A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1B8E3D-F1A2-FCC1-5C5E-7BE2FC41C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AB31E2-3677-AB15-DF88-75C19283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64C4EF-4EB2-9F56-4842-ED3637BB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55E45A-3BDA-881C-C8AC-0415EE74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878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EA3FE0-327E-89EE-154B-9316F33C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3EEE7B-1527-4C8C-D97A-FF1540A52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6F7B0-1933-8804-5DAB-86B65904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D22ED8-E226-87ED-6068-1C47FDF2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66382E-8D7F-4A91-0738-FEE510F1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130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6899D6-4B2B-65A2-2F75-AB913FC7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00FEF1-35B3-C801-4E0A-7DB5548DC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E5EC21-D30C-25C8-EE4C-D7824136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4C2E58-ED64-D630-2830-95342696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18CB15-D3FD-1715-88D5-3ED368D7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880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2F753-969E-CD23-9B4C-DCA5A21D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B96F95-B135-62FF-0186-CCD7ADA2D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56366-3667-8BD6-EA69-5EB0EE6A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015D-6B53-15D2-D59C-F1A3FAC1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0F0494-ADD4-41B7-42F9-802A727E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89B65-C55D-C68B-3B8A-33C5649D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615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7AA21-3A25-021C-5C98-2D3C78A1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868E4F-E524-008B-4C8C-2A778523C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CF90E3-74BE-3B66-964C-E22132121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7FB4BF-C818-5E57-6A47-A46D4500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33C9DA-41B2-32A9-4DB8-04598F4F1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052914-AD4D-3B39-D508-C14916F3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98BEEA-8683-DFC3-FE9E-088937FD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9843EA-8229-CD76-44B1-4A5727D0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5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09708-5AC6-0082-14DF-6FF3BE60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088B94-6531-8A9A-226D-EC5BD175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D87BDB-39EC-7687-87DE-1CAB099C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7373B3-E3CA-8DC0-B2FA-4167B158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126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65366F-C1FC-402C-981A-A0C031281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1544BA-26E8-E28A-F700-A03A5144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60C6A2-26D4-4DC6-B0D3-205BC94A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99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1A919-827E-3E07-9564-559A97BF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481FC4-7173-7816-E561-2279C453F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FC5623-E69F-A132-4B79-40270DE13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2C4687-F7F5-CEB0-E8D0-5070B180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0964F3-BE7D-3107-4DDD-8DD582EB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62E520-F166-4773-A781-F4CA5932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6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DFD4A-CB83-228D-58F1-098D27C9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50D6A8-C230-5225-70AF-B25FAD74E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CBD38C-2BA1-5F95-E933-CB348420C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DC33FD-9625-0520-22EF-ADFC7C62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64FF8C-C539-F1F1-0C58-EEC05096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B2CD14-A342-F53B-7F01-DB2A610C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3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90AB17-487E-2488-1CB1-CDCBCA86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26AF4E-9C86-B8C3-AD81-5281D617C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A48ACC-5A6C-76C1-5997-551B2BCF7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6296-3128-49C3-9E12-15E8B6F703DC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30D394-AA57-3CFA-5F9B-39FA5CD43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CF6155-CC38-31FF-8DFC-150B7925A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318A-87EA-4F1B-BAB4-85D4AAF9D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0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7431/otto-k-dalley/stori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85386261/harold-c-davis/stori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653609562/leo-esplin-1924-1945/stories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7434/chadrick-d-fife/stori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529958538/austin-l-halterman/stori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41410599/verl-h-hilton/stor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529995901/neuman-p-houchen/stori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163312/lenord-e-hulet/stori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7727/frank-h-hunter/stori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10027/earl-duvall-hyatt/stori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09000/adams-claude-davis/stori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85386301/lamar-b-lambeth/stori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8364/golden-lang/stori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8365/merril-laub/stori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529883599/eugene-w-lowder/stories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529997285/mark-d-mcmullin/stori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fold3.com/memorial/529894969/jack-w-moore/stori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38677840/milo-c-mortensen/stori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300421/dean-nelson/stori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529980445/john-q-page/stori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653611108/brian-esplin-pendleton/stories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653609111/albert-bryce-albertson/storie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163317/magnus-a-peterson/stori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11105/elmo-w-platt/storie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hyperlink" Target="https://www.fold3.com/memorial/85004212/lyle-w-robb/stori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11170/john-whitehead-seaman/stori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91295392/kent-l-skougard/stories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288606/lester-e-smith/storie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84930354/james-c-thompson/stories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164519/dewey-a-topham/storie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293344/mark-j-wilcock/stori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09564/carl-bentley-bayles-1921-1944/storie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fold3.com/memorial/529960585/marlo-d-hyatt/stories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d3.com/memorial/653612271/harlan-king-johnston/stories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91305328/wayne-k-jones/storie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84929453/richard-i-tweedie/storie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06040/norris-l-bradfield/stori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653609269/robert-nelson-bulloch/storie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ld3.com/memorial/529864451/fenton-m-dalley/sto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F52A86-C5A1-FE49-9B26-55547B377A5F}"/>
              </a:ext>
            </a:extLst>
          </p:cNvPr>
          <p:cNvSpPr txBox="1"/>
          <p:nvPr/>
        </p:nvSpPr>
        <p:spPr>
          <a:xfrm>
            <a:off x="6236925" y="444608"/>
            <a:ext cx="495366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Remembering </a:t>
            </a:r>
          </a:p>
          <a:p>
            <a:pPr algn="ctr"/>
            <a:r>
              <a:rPr lang="en-US" sz="6000" b="1" dirty="0"/>
              <a:t>Iron County</a:t>
            </a:r>
          </a:p>
          <a:p>
            <a:pPr algn="ctr"/>
            <a:r>
              <a:rPr lang="en-US" sz="6000" b="1" dirty="0"/>
              <a:t>Fallen Soldiers </a:t>
            </a:r>
          </a:p>
          <a:p>
            <a:pPr algn="ctr"/>
            <a:r>
              <a:rPr lang="en-US" sz="4400" b="1" dirty="0"/>
              <a:t>of</a:t>
            </a:r>
          </a:p>
          <a:p>
            <a:pPr algn="ctr"/>
            <a:r>
              <a:rPr lang="en-US" sz="6000" b="1" dirty="0"/>
              <a:t>World War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935B57-ACDB-CB22-AAAD-4B58B726C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340"/>
          <a:stretch/>
        </p:blipFill>
        <p:spPr>
          <a:xfrm>
            <a:off x="371992" y="354563"/>
            <a:ext cx="5121862" cy="61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21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692AEE-3666-8946-468E-D70D7258E4AC}"/>
              </a:ext>
            </a:extLst>
          </p:cNvPr>
          <p:cNvSpPr txBox="1"/>
          <p:nvPr/>
        </p:nvSpPr>
        <p:spPr>
          <a:xfrm>
            <a:off x="5973131" y="265334"/>
            <a:ext cx="55185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Otto  Keith  </a:t>
            </a:r>
            <a:r>
              <a:rPr lang="en-US" sz="4800" b="1" dirty="0" err="1"/>
              <a:t>Dalley</a:t>
            </a:r>
            <a:endParaRPr lang="en-US" sz="4800" b="1" dirty="0"/>
          </a:p>
          <a:p>
            <a:pPr algn="ctr"/>
            <a:r>
              <a:rPr lang="en-US" sz="2000" b="1" dirty="0"/>
              <a:t>Born: 22 Mar 1925, Summit, UT</a:t>
            </a:r>
          </a:p>
          <a:p>
            <a:pPr algn="ctr"/>
            <a:r>
              <a:rPr lang="en-US" sz="2000" b="1" dirty="0"/>
              <a:t>Graduated from Cedar High School, 1943</a:t>
            </a:r>
          </a:p>
          <a:p>
            <a:pPr algn="ctr"/>
            <a:r>
              <a:rPr lang="en-US" sz="2000" b="1" dirty="0"/>
              <a:t>Enlisted: 6 Jul 1943</a:t>
            </a:r>
          </a:p>
          <a:p>
            <a:pPr algn="ctr"/>
            <a:r>
              <a:rPr lang="en-US" sz="2000" b="1" dirty="0"/>
              <a:t>Killed in Action: 23 Feb 1945 near </a:t>
            </a:r>
            <a:r>
              <a:rPr lang="en-US" sz="2000" b="1" dirty="0" err="1"/>
              <a:t>Forbach</a:t>
            </a:r>
            <a:r>
              <a:rPr lang="en-US" sz="2000" b="1" dirty="0"/>
              <a:t>, France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8F9ABBF-43E7-3BDB-B9B1-700B3918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578" y="157179"/>
            <a:ext cx="5283991" cy="65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4EF743F-1799-544E-E575-79F8F469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007" y="2420127"/>
            <a:ext cx="4449147" cy="33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3097C1-BB46-14BE-1868-3BAE2ABF84B0}"/>
              </a:ext>
            </a:extLst>
          </p:cNvPr>
          <p:cNvSpPr txBox="1"/>
          <p:nvPr/>
        </p:nvSpPr>
        <p:spPr>
          <a:xfrm>
            <a:off x="5695010" y="5849677"/>
            <a:ext cx="5958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Summit Cemetery</a:t>
            </a:r>
          </a:p>
          <a:p>
            <a:pPr algn="ctr"/>
            <a:r>
              <a:rPr lang="en-US" dirty="0">
                <a:hlinkClick r:id="rId4"/>
              </a:rPr>
              <a:t>Otto K </a:t>
            </a:r>
            <a:r>
              <a:rPr lang="en-US" dirty="0" err="1">
                <a:hlinkClick r:id="rId4"/>
              </a:rPr>
              <a:t>Dalley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236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60C8EF-05F7-7D37-2A7A-9247B4B31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132" y="533400"/>
            <a:ext cx="352425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B7D16C-F8F4-ACE6-52C7-3FF4AB51E5CD}"/>
              </a:ext>
            </a:extLst>
          </p:cNvPr>
          <p:cNvSpPr txBox="1"/>
          <p:nvPr/>
        </p:nvSpPr>
        <p:spPr>
          <a:xfrm>
            <a:off x="5244166" y="534955"/>
            <a:ext cx="58126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Harold  C  Davis</a:t>
            </a:r>
          </a:p>
          <a:p>
            <a:pPr algn="ctr"/>
            <a:r>
              <a:rPr lang="en-US" sz="2000" b="1" dirty="0"/>
              <a:t>Born: 2 Dec 1921, Cedar City, UT</a:t>
            </a:r>
          </a:p>
          <a:p>
            <a:pPr algn="ctr"/>
            <a:r>
              <a:rPr lang="en-US" sz="2000" b="1" dirty="0"/>
              <a:t>Joined National Guard in Cedar City</a:t>
            </a:r>
          </a:p>
          <a:p>
            <a:pPr algn="ctr"/>
            <a:r>
              <a:rPr lang="en-US" sz="2000" b="1" dirty="0"/>
              <a:t>Deployed with the National Guard in March 1941</a:t>
            </a:r>
          </a:p>
          <a:p>
            <a:pPr algn="ctr"/>
            <a:r>
              <a:rPr lang="en-US" sz="2000" b="1" dirty="0"/>
              <a:t>Transferred to 275</a:t>
            </a:r>
            <a:r>
              <a:rPr lang="en-US" sz="2000" b="1" baseline="30000" dirty="0"/>
              <a:t>th</a:t>
            </a:r>
            <a:r>
              <a:rPr lang="en-US" sz="2000" b="1" dirty="0"/>
              <a:t> Infantry</a:t>
            </a:r>
          </a:p>
          <a:p>
            <a:pPr algn="ctr"/>
            <a:r>
              <a:rPr lang="en-US" sz="2000" b="1" dirty="0"/>
              <a:t>Killed in Action: 21 Feb 1945, </a:t>
            </a:r>
            <a:r>
              <a:rPr lang="en-US" sz="2000" b="1" dirty="0" err="1"/>
              <a:t>Spicheren</a:t>
            </a:r>
            <a:r>
              <a:rPr lang="en-US" sz="2000" b="1" dirty="0"/>
              <a:t>, France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2B1E4E-E834-7FB0-A606-B206D5B3F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1" b="23332"/>
          <a:stretch/>
        </p:blipFill>
        <p:spPr>
          <a:xfrm>
            <a:off x="5244166" y="2904835"/>
            <a:ext cx="5918355" cy="3086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F4EE52-52F2-DE4B-1A3C-A93CED796F9D}"/>
              </a:ext>
            </a:extLst>
          </p:cNvPr>
          <p:cNvSpPr txBox="1"/>
          <p:nvPr/>
        </p:nvSpPr>
        <p:spPr>
          <a:xfrm>
            <a:off x="5204637" y="6058773"/>
            <a:ext cx="599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Harold C Davis: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2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E82F9-73C5-1671-C26B-80342456B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422" y="332276"/>
            <a:ext cx="4598634" cy="6193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DC8AC1-CE71-49EF-0805-4E61FA251997}"/>
              </a:ext>
            </a:extLst>
          </p:cNvPr>
          <p:cNvSpPr txBox="1"/>
          <p:nvPr/>
        </p:nvSpPr>
        <p:spPr>
          <a:xfrm>
            <a:off x="1213771" y="332276"/>
            <a:ext cx="49831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Leo  Esplin</a:t>
            </a:r>
          </a:p>
          <a:p>
            <a:pPr algn="ctr"/>
            <a:r>
              <a:rPr lang="en-US" sz="2000" b="1" dirty="0"/>
              <a:t>Born: 2 June 1924, </a:t>
            </a:r>
            <a:r>
              <a:rPr lang="en-US" sz="2000" b="1" dirty="0" err="1"/>
              <a:t>Orderville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Graduated from Cedar High School</a:t>
            </a:r>
          </a:p>
          <a:p>
            <a:pPr algn="ctr"/>
            <a:r>
              <a:rPr lang="en-US" sz="2000" b="1" dirty="0"/>
              <a:t>Volunteered for military service, 11 Aug 1944</a:t>
            </a:r>
          </a:p>
          <a:p>
            <a:pPr algn="ctr"/>
            <a:r>
              <a:rPr lang="en-US" sz="2000" b="1" dirty="0"/>
              <a:t>Died: 9 Apr 1945, Luzon, Philippines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4A780B-9E39-5BA6-A71F-81B09C27FCE9}"/>
              </a:ext>
            </a:extLst>
          </p:cNvPr>
          <p:cNvSpPr txBox="1"/>
          <p:nvPr/>
        </p:nvSpPr>
        <p:spPr>
          <a:xfrm>
            <a:off x="366944" y="5760426"/>
            <a:ext cx="6700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                       </a:t>
            </a:r>
            <a:r>
              <a:rPr lang="en-US" sz="2000" b="1" dirty="0"/>
              <a:t>Buried: Cedar City Cemetery</a:t>
            </a:r>
          </a:p>
          <a:p>
            <a:r>
              <a:rPr lang="en-US" dirty="0">
                <a:hlinkClick r:id="rId3"/>
              </a:rPr>
              <a:t>Leo Esplin, 1924-1945: PERSON, pictures and information - Fold3.com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C3F63A-D46F-EE34-695D-3AAE2D90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86" y="2613785"/>
            <a:ext cx="5469770" cy="30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08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A950C1-8C1D-F4E6-6DDD-66F78B1DB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251" y="370784"/>
            <a:ext cx="4277223" cy="6116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B73475-9423-A236-B44C-EEA2CD9E4C08}"/>
              </a:ext>
            </a:extLst>
          </p:cNvPr>
          <p:cNvSpPr txBox="1"/>
          <p:nvPr/>
        </p:nvSpPr>
        <p:spPr>
          <a:xfrm>
            <a:off x="5730111" y="106532"/>
            <a:ext cx="547246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/>
              <a:t>Chadrick</a:t>
            </a:r>
            <a:r>
              <a:rPr lang="en-US" sz="4800" b="1" dirty="0"/>
              <a:t>  </a:t>
            </a:r>
            <a:r>
              <a:rPr lang="en-US" sz="4800" b="1" dirty="0" err="1"/>
              <a:t>Dalley</a:t>
            </a:r>
            <a:r>
              <a:rPr lang="en-US" sz="4800" b="1" dirty="0"/>
              <a:t>  Fife</a:t>
            </a:r>
          </a:p>
          <a:p>
            <a:pPr algn="ctr"/>
            <a:r>
              <a:rPr lang="en-US" sz="2000" b="1" dirty="0"/>
              <a:t>Born: 17 Apr 1924, Cedar City, UT</a:t>
            </a:r>
          </a:p>
          <a:p>
            <a:pPr algn="ctr"/>
            <a:r>
              <a:rPr lang="en-US" sz="2000" b="1" dirty="0"/>
              <a:t>Graduated from Cedar High School, 1943</a:t>
            </a:r>
          </a:p>
          <a:p>
            <a:pPr algn="ctr"/>
            <a:r>
              <a:rPr lang="en-US" sz="2000" b="1" dirty="0"/>
              <a:t>Entered military service: 28 July 1943</a:t>
            </a:r>
          </a:p>
          <a:p>
            <a:pPr algn="ctr"/>
            <a:r>
              <a:rPr lang="en-US" sz="2000" b="1" dirty="0"/>
              <a:t>Killed in Action: 28 Oct 1944, Germany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C7E5E0-E211-A1CF-48B1-3223A922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65" r="18706" b="20648"/>
          <a:stretch/>
        </p:blipFill>
        <p:spPr>
          <a:xfrm>
            <a:off x="5214856" y="2340508"/>
            <a:ext cx="6354774" cy="3346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4FB452-8A29-776C-9387-B4A4F7438C1F}"/>
              </a:ext>
            </a:extLst>
          </p:cNvPr>
          <p:cNvSpPr txBox="1"/>
          <p:nvPr/>
        </p:nvSpPr>
        <p:spPr>
          <a:xfrm>
            <a:off x="5214857" y="5859263"/>
            <a:ext cx="63547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 err="1">
                <a:hlinkClick r:id="rId4"/>
              </a:rPr>
              <a:t>Chadrick</a:t>
            </a:r>
            <a:r>
              <a:rPr lang="en-US" dirty="0">
                <a:hlinkClick r:id="rId4"/>
              </a:rPr>
              <a:t> D Fife: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23059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EAF692-3708-9711-5480-99DBB599D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7" r="9939"/>
          <a:stretch/>
        </p:blipFill>
        <p:spPr>
          <a:xfrm>
            <a:off x="639192" y="513698"/>
            <a:ext cx="3773010" cy="5830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036D41-AD4B-9BCC-3091-FDAB6FDFB74E}"/>
              </a:ext>
            </a:extLst>
          </p:cNvPr>
          <p:cNvSpPr txBox="1"/>
          <p:nvPr/>
        </p:nvSpPr>
        <p:spPr>
          <a:xfrm>
            <a:off x="4703009" y="372863"/>
            <a:ext cx="7015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Austin  Lee  </a:t>
            </a:r>
            <a:r>
              <a:rPr lang="en-US" sz="4800" b="1" dirty="0" err="1"/>
              <a:t>Halterman</a:t>
            </a:r>
            <a:endParaRPr lang="en-US" sz="4800" b="1" dirty="0"/>
          </a:p>
          <a:p>
            <a:pPr algn="ctr"/>
            <a:r>
              <a:rPr lang="en-US" sz="2000" b="1" dirty="0"/>
              <a:t>Born: 23 Oct 1918, Parowan, UT</a:t>
            </a:r>
          </a:p>
          <a:p>
            <a:pPr algn="ctr"/>
            <a:r>
              <a:rPr lang="en-US" sz="2000" b="1" dirty="0"/>
              <a:t>Graduated from Parowan High School</a:t>
            </a:r>
          </a:p>
          <a:p>
            <a:pPr algn="ctr"/>
            <a:r>
              <a:rPr lang="en-US" sz="2000" b="1" dirty="0"/>
              <a:t>Joined Army Air Corps, 4 Jan 1941</a:t>
            </a:r>
          </a:p>
          <a:p>
            <a:pPr algn="ctr"/>
            <a:r>
              <a:rPr lang="en-US" sz="2000" b="1" dirty="0"/>
              <a:t>POW in Philippines, survived Bataan death march</a:t>
            </a:r>
          </a:p>
          <a:p>
            <a:pPr algn="ctr"/>
            <a:r>
              <a:rPr lang="en-US" sz="2000" b="1" dirty="0"/>
              <a:t>Died: 24 Oct 1944 in the sinking of the </a:t>
            </a:r>
            <a:r>
              <a:rPr lang="en-US" sz="2000" b="1" dirty="0" err="1"/>
              <a:t>Arisan</a:t>
            </a:r>
            <a:r>
              <a:rPr lang="en-US" sz="2000" b="1" dirty="0"/>
              <a:t> Maru, a Japanese ship carrying Allied POWs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66A8FC-3B7D-B950-65AC-DB6D8651E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86" b="15359"/>
          <a:stretch/>
        </p:blipFill>
        <p:spPr>
          <a:xfrm>
            <a:off x="5612160" y="3108392"/>
            <a:ext cx="5225123" cy="2278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BB8AAF-0369-F30A-74A4-F18AAC61E97E}"/>
              </a:ext>
            </a:extLst>
          </p:cNvPr>
          <p:cNvSpPr txBox="1"/>
          <p:nvPr/>
        </p:nvSpPr>
        <p:spPr>
          <a:xfrm>
            <a:off x="4703009" y="5387461"/>
            <a:ext cx="6926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Austin </a:t>
            </a:r>
            <a:r>
              <a:rPr lang="en-US" b="1" dirty="0" err="1"/>
              <a:t>Halterman</a:t>
            </a:r>
            <a:r>
              <a:rPr lang="en-US" b="1" dirty="0"/>
              <a:t> and 1,771 other POWs perished on the </a:t>
            </a:r>
            <a:r>
              <a:rPr lang="en-US" b="1" dirty="0" err="1"/>
              <a:t>Arisan</a:t>
            </a:r>
            <a:r>
              <a:rPr lang="en-US" b="1" dirty="0"/>
              <a:t> Maru,</a:t>
            </a:r>
          </a:p>
          <a:p>
            <a:pPr algn="ctr"/>
            <a:r>
              <a:rPr lang="en-US" b="1" dirty="0"/>
              <a:t>which was sunk in the </a:t>
            </a:r>
            <a:r>
              <a:rPr lang="en-US" b="1" dirty="0" err="1"/>
              <a:t>Bashi</a:t>
            </a:r>
            <a:r>
              <a:rPr lang="en-US" b="1" dirty="0"/>
              <a:t> Channel between Luzon and Formosa.</a:t>
            </a:r>
          </a:p>
          <a:p>
            <a:pPr algn="ctr"/>
            <a:r>
              <a:rPr lang="en-US" dirty="0">
                <a:hlinkClick r:id="rId4"/>
              </a:rPr>
              <a:t>Austin L </a:t>
            </a:r>
            <a:r>
              <a:rPr lang="en-US" dirty="0" err="1">
                <a:hlinkClick r:id="rId4"/>
              </a:rPr>
              <a:t>Halterman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74948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F5AB053B-3163-CF2F-F887-F79E4B5A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14" y="433750"/>
            <a:ext cx="4868387" cy="61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B29273-9443-3464-BB5C-30B55AE32E8D}"/>
              </a:ext>
            </a:extLst>
          </p:cNvPr>
          <p:cNvSpPr txBox="1"/>
          <p:nvPr/>
        </p:nvSpPr>
        <p:spPr>
          <a:xfrm>
            <a:off x="5789427" y="363894"/>
            <a:ext cx="576125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/>
              <a:t>Verl</a:t>
            </a:r>
            <a:r>
              <a:rPr lang="en-US" sz="4800" b="1" dirty="0"/>
              <a:t>  Hugh  Hilton</a:t>
            </a:r>
          </a:p>
          <a:p>
            <a:pPr algn="ctr"/>
            <a:r>
              <a:rPr lang="en-US" sz="2000" b="1" dirty="0"/>
              <a:t>Born: 7 Aug 1920, Hinckley, UT</a:t>
            </a:r>
          </a:p>
          <a:p>
            <a:pPr algn="ctr"/>
            <a:r>
              <a:rPr lang="en-US" sz="2000" b="1" dirty="0"/>
              <a:t>Graduated: Hinckley High School; Attended B.A.C.</a:t>
            </a:r>
          </a:p>
          <a:p>
            <a:pPr algn="ctr"/>
            <a:r>
              <a:rPr lang="en-US" sz="2000" b="1" dirty="0"/>
              <a:t>Enlisted in Naval Air Corps: 30 Jan 1942</a:t>
            </a:r>
          </a:p>
          <a:p>
            <a:pPr algn="ctr"/>
            <a:r>
              <a:rPr lang="en-US" sz="2000" b="1" dirty="0"/>
              <a:t>Died: Training Accident, 24 Feb 1943, Jacksonville, FL</a:t>
            </a:r>
          </a:p>
        </p:txBody>
      </p:sp>
      <p:pic>
        <p:nvPicPr>
          <p:cNvPr id="10244" name="Picture 4" descr="Larger memorial image loading...">
            <a:extLst>
              <a:ext uri="{FF2B5EF4-FFF2-40B4-BE49-F238E27FC236}">
                <a16:creationId xmlns:a16="http://schemas.microsoft.com/office/drawing/2014/main" xmlns="" id="{D268895D-3350-D3C4-C304-3B2429090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78" t="6837" r="10497" b="25408"/>
          <a:stretch/>
        </p:blipFill>
        <p:spPr bwMode="auto">
          <a:xfrm>
            <a:off x="6088006" y="2531006"/>
            <a:ext cx="5146051" cy="334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0549F2-4DE6-C483-9330-B198328E10E1}"/>
              </a:ext>
            </a:extLst>
          </p:cNvPr>
          <p:cNvSpPr txBox="1"/>
          <p:nvPr/>
        </p:nvSpPr>
        <p:spPr>
          <a:xfrm>
            <a:off x="5789427" y="5880399"/>
            <a:ext cx="58309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Hinckley Cemetery</a:t>
            </a:r>
          </a:p>
          <a:p>
            <a:pPr algn="ctr"/>
            <a:r>
              <a:rPr lang="en-US" dirty="0" err="1">
                <a:hlinkClick r:id="rId4"/>
              </a:rPr>
              <a:t>Verl</a:t>
            </a:r>
            <a:r>
              <a:rPr lang="en-US" dirty="0">
                <a:hlinkClick r:id="rId4"/>
              </a:rPr>
              <a:t> H Hilton: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16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1495814-ED9E-5557-2106-E186B2F14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0" r="6075"/>
          <a:stretch/>
        </p:blipFill>
        <p:spPr bwMode="auto">
          <a:xfrm>
            <a:off x="421054" y="477416"/>
            <a:ext cx="4128167" cy="59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SS Scamp Passing Under the Golden Gate Bridge ">
            <a:extLst>
              <a:ext uri="{FF2B5EF4-FFF2-40B4-BE49-F238E27FC236}">
                <a16:creationId xmlns:a16="http://schemas.microsoft.com/office/drawing/2014/main" xmlns="" id="{34815B49-64E2-BFD5-603A-3460A3935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39" b="13136"/>
          <a:stretch/>
        </p:blipFill>
        <p:spPr bwMode="auto">
          <a:xfrm>
            <a:off x="5830590" y="2374678"/>
            <a:ext cx="4969557" cy="31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E5AC5B-AD39-C30D-EF22-9088BDD44A26}"/>
              </a:ext>
            </a:extLst>
          </p:cNvPr>
          <p:cNvSpPr txBox="1"/>
          <p:nvPr/>
        </p:nvSpPr>
        <p:spPr>
          <a:xfrm>
            <a:off x="5057201" y="298580"/>
            <a:ext cx="6516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Neuman  Pratt </a:t>
            </a:r>
            <a:r>
              <a:rPr lang="en-US" sz="4800" b="1" dirty="0" err="1"/>
              <a:t>Houchen</a:t>
            </a:r>
            <a:endParaRPr lang="en-US" sz="4800" b="1" dirty="0"/>
          </a:p>
          <a:p>
            <a:pPr algn="ctr"/>
            <a:r>
              <a:rPr lang="en-US" sz="2000" b="1" dirty="0"/>
              <a:t>Born: 19 Oct 1924, Cedar City, UT</a:t>
            </a:r>
          </a:p>
          <a:p>
            <a:pPr algn="ctr"/>
            <a:r>
              <a:rPr lang="en-US" sz="2000" b="1" dirty="0"/>
              <a:t>Graduated from West High School, Salt Lake City</a:t>
            </a:r>
          </a:p>
          <a:p>
            <a:pPr algn="ctr"/>
            <a:r>
              <a:rPr lang="en-US" sz="2000" b="1" dirty="0"/>
              <a:t>Enlisted in Navy: March 1943</a:t>
            </a:r>
          </a:p>
          <a:p>
            <a:pPr algn="ctr"/>
            <a:r>
              <a:rPr lang="en-US" sz="2000" b="1" dirty="0"/>
              <a:t>Died aboard USS Scamp submarine, December 1944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9D4A41-004B-0E17-5F32-70FE3708EB08}"/>
              </a:ext>
            </a:extLst>
          </p:cNvPr>
          <p:cNvSpPr txBox="1"/>
          <p:nvPr/>
        </p:nvSpPr>
        <p:spPr>
          <a:xfrm>
            <a:off x="4758612" y="5518242"/>
            <a:ext cx="71309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USS Scamp (SSN-588) did not return from a patrol to Tokyo</a:t>
            </a:r>
          </a:p>
          <a:p>
            <a:pPr algn="ctr"/>
            <a:r>
              <a:rPr lang="en-US" sz="2000" b="1" dirty="0"/>
              <a:t>Bay in December 1944.  All 83 crew members were lost.</a:t>
            </a:r>
          </a:p>
          <a:p>
            <a:pPr algn="ctr"/>
            <a:r>
              <a:rPr lang="en-US" dirty="0">
                <a:hlinkClick r:id="rId4"/>
              </a:rPr>
              <a:t>https://www.fold3.com/memorial/529995901/neuman-p-houchen/stories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01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40E4F7-9D96-0F8C-239A-CAA6D8ACA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6264" y="515521"/>
            <a:ext cx="4370218" cy="582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3E4A02-CC7B-CBC5-BAB2-770CE1098367}"/>
              </a:ext>
            </a:extLst>
          </p:cNvPr>
          <p:cNvSpPr txBox="1"/>
          <p:nvPr/>
        </p:nvSpPr>
        <p:spPr>
          <a:xfrm>
            <a:off x="969478" y="393969"/>
            <a:ext cx="552548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/>
              <a:t>Lenord</a:t>
            </a:r>
            <a:r>
              <a:rPr lang="en-US" sz="4800" b="1" dirty="0"/>
              <a:t>  Elliot  </a:t>
            </a:r>
            <a:r>
              <a:rPr lang="en-US" sz="4800" b="1" dirty="0" err="1"/>
              <a:t>Hulet</a:t>
            </a:r>
            <a:endParaRPr lang="en-US" sz="4800" b="1" dirty="0"/>
          </a:p>
          <a:p>
            <a:pPr algn="ctr"/>
            <a:r>
              <a:rPr lang="en-US" sz="2000" b="1" dirty="0"/>
              <a:t>Born: 30 Jun 1919, Parowan, UT</a:t>
            </a:r>
          </a:p>
          <a:p>
            <a:pPr algn="ctr"/>
            <a:r>
              <a:rPr lang="en-US" sz="2000" b="1" dirty="0"/>
              <a:t>Parowan High School graduate, 3 years of college</a:t>
            </a:r>
          </a:p>
          <a:p>
            <a:pPr algn="ctr"/>
            <a:r>
              <a:rPr lang="en-US" sz="2000" b="1" dirty="0"/>
              <a:t>Enlisted in Army: 22 Oct 1941, became glider pilot</a:t>
            </a:r>
          </a:p>
          <a:p>
            <a:pPr algn="ctr"/>
            <a:r>
              <a:rPr lang="en-US" sz="2000" b="1" dirty="0"/>
              <a:t>Flew at Normandy and other European operations</a:t>
            </a:r>
          </a:p>
          <a:p>
            <a:pPr algn="ctr"/>
            <a:r>
              <a:rPr lang="en-US" sz="2000" b="1" dirty="0"/>
              <a:t>Died: 24 Mar 1945 near Wiesel, Germany</a:t>
            </a:r>
          </a:p>
        </p:txBody>
      </p:sp>
      <p:pic>
        <p:nvPicPr>
          <p:cNvPr id="9218" name="Picture 2" descr="Larger memorial image loading...">
            <a:extLst>
              <a:ext uri="{FF2B5EF4-FFF2-40B4-BE49-F238E27FC236}">
                <a16:creationId xmlns:a16="http://schemas.microsoft.com/office/drawing/2014/main" xmlns="" id="{0A60988D-BCDB-78B0-4EF2-0E01024FB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5" t="26582" r="8405" b="16275"/>
          <a:stretch/>
        </p:blipFill>
        <p:spPr bwMode="auto">
          <a:xfrm>
            <a:off x="1237749" y="2892490"/>
            <a:ext cx="4988943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54EC10-1345-4CF2-32E9-E7092D72944B}"/>
              </a:ext>
            </a:extLst>
          </p:cNvPr>
          <p:cNvSpPr txBox="1"/>
          <p:nvPr/>
        </p:nvSpPr>
        <p:spPr>
          <a:xfrm>
            <a:off x="710779" y="5656039"/>
            <a:ext cx="613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Parowan Cemetery</a:t>
            </a:r>
          </a:p>
          <a:p>
            <a:pPr algn="ctr"/>
            <a:r>
              <a:rPr lang="en-US" dirty="0" err="1">
                <a:hlinkClick r:id="rId4"/>
              </a:rPr>
              <a:t>Lenord</a:t>
            </a:r>
            <a:r>
              <a:rPr lang="en-US" dirty="0">
                <a:hlinkClick r:id="rId4"/>
              </a:rPr>
              <a:t> E </a:t>
            </a:r>
            <a:r>
              <a:rPr lang="en-US" dirty="0" err="1">
                <a:hlinkClick r:id="rId4"/>
              </a:rPr>
              <a:t>Hulet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95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3C7FA1-96F5-9711-E13F-74CCBDA9D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2587" y="441664"/>
            <a:ext cx="4719566" cy="5974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84CEB-B8F1-4F0C-201B-34800E4CAAC3}"/>
              </a:ext>
            </a:extLst>
          </p:cNvPr>
          <p:cNvSpPr txBox="1"/>
          <p:nvPr/>
        </p:nvSpPr>
        <p:spPr>
          <a:xfrm>
            <a:off x="592630" y="314071"/>
            <a:ext cx="60922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Frank  Hamblin  Hunter</a:t>
            </a:r>
          </a:p>
          <a:p>
            <a:pPr algn="ctr"/>
            <a:r>
              <a:rPr lang="en-US" sz="2000" b="1" dirty="0"/>
              <a:t>Born: 5 Apr 1915, Cedar City</a:t>
            </a:r>
          </a:p>
          <a:p>
            <a:pPr algn="ctr"/>
            <a:r>
              <a:rPr lang="en-US" sz="2000" b="1" dirty="0"/>
              <a:t>Served in Army Air Corps, B-17 pilot</a:t>
            </a:r>
          </a:p>
          <a:p>
            <a:pPr algn="ctr"/>
            <a:r>
              <a:rPr lang="en-US" sz="2000" b="1" dirty="0"/>
              <a:t>Heroic landing of badly damaged B-17 on 25 Jun 1943</a:t>
            </a:r>
          </a:p>
          <a:p>
            <a:pPr algn="ctr"/>
            <a:r>
              <a:rPr lang="en-US" sz="2000" b="1" dirty="0"/>
              <a:t>Died: 22 Jul 1943 near Foggia, Italy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94BF42-C3FD-3028-3867-F373992B7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46"/>
          <a:stretch/>
        </p:blipFill>
        <p:spPr>
          <a:xfrm>
            <a:off x="1190755" y="2473172"/>
            <a:ext cx="4719566" cy="3237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040A5-C9F9-C26D-5380-5E158AE830BB}"/>
              </a:ext>
            </a:extLst>
          </p:cNvPr>
          <p:cNvSpPr txBox="1"/>
          <p:nvPr/>
        </p:nvSpPr>
        <p:spPr>
          <a:xfrm>
            <a:off x="186852" y="5798005"/>
            <a:ext cx="6727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sz="2000" dirty="0">
                <a:hlinkClick r:id="rId4"/>
              </a:rPr>
              <a:t>Frank H Hunter: PERSON, pictures and information - Fold3.com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0205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95DBF2-5936-CE9D-F013-710F875FFA59}"/>
              </a:ext>
            </a:extLst>
          </p:cNvPr>
          <p:cNvSpPr txBox="1"/>
          <p:nvPr/>
        </p:nvSpPr>
        <p:spPr>
          <a:xfrm>
            <a:off x="1338836" y="459495"/>
            <a:ext cx="5551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Earl  Duvall  Hyatt</a:t>
            </a:r>
          </a:p>
          <a:p>
            <a:pPr algn="ctr"/>
            <a:r>
              <a:rPr lang="en-US" sz="2000" b="1" dirty="0"/>
              <a:t>Born: 3 Apr 1926, Parowan, UT</a:t>
            </a:r>
          </a:p>
          <a:p>
            <a:pPr algn="ctr"/>
            <a:r>
              <a:rPr lang="en-US" sz="2000" b="1" dirty="0"/>
              <a:t>Graduated from Parowan High School, 1944</a:t>
            </a:r>
          </a:p>
          <a:p>
            <a:pPr algn="ctr"/>
            <a:r>
              <a:rPr lang="en-US" sz="2000" b="1" dirty="0"/>
              <a:t>Joined Marines: 28 Jun 1944</a:t>
            </a:r>
          </a:p>
          <a:p>
            <a:pPr algn="ctr"/>
            <a:r>
              <a:rPr lang="en-US" sz="2000" b="1" dirty="0"/>
              <a:t>Killed in Action: 5 Mar 1945, Iwo Jima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A4DE71A-1E8C-CC46-4A43-D4F84EF29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337" y="608819"/>
            <a:ext cx="3400076" cy="56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F3531AA-A8D0-9A6A-E79E-8FDE62AF0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89"/>
          <a:stretch/>
        </p:blipFill>
        <p:spPr bwMode="auto">
          <a:xfrm>
            <a:off x="1684499" y="2521598"/>
            <a:ext cx="4860387" cy="32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A11128-5745-19B9-A8B7-3DE96B1E40F8}"/>
              </a:ext>
            </a:extLst>
          </p:cNvPr>
          <p:cNvSpPr txBox="1"/>
          <p:nvPr/>
        </p:nvSpPr>
        <p:spPr>
          <a:xfrm>
            <a:off x="1338836" y="5795478"/>
            <a:ext cx="61876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                     Buried: Parowan Cemetery</a:t>
            </a:r>
          </a:p>
          <a:p>
            <a:r>
              <a:rPr lang="en-US" dirty="0">
                <a:hlinkClick r:id="rId4"/>
              </a:rPr>
              <a:t>Earl Duvall Hyatt: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954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D50EF-6E3E-CA91-8B8E-6270A4AA1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84" y="430937"/>
            <a:ext cx="4796901" cy="5996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BCA886-9B86-BA26-D459-C6DC4C5856D5}"/>
              </a:ext>
            </a:extLst>
          </p:cNvPr>
          <p:cNvSpPr txBox="1"/>
          <p:nvPr/>
        </p:nvSpPr>
        <p:spPr>
          <a:xfrm>
            <a:off x="5427068" y="204188"/>
            <a:ext cx="6532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Claude  Davis  Adams</a:t>
            </a:r>
          </a:p>
          <a:p>
            <a:pPr algn="ctr"/>
            <a:r>
              <a:rPr lang="en-US" sz="2400" b="1" dirty="0"/>
              <a:t> </a:t>
            </a:r>
            <a:r>
              <a:rPr lang="en-US" sz="2000" b="1" dirty="0"/>
              <a:t>Born: 20 Sep 1924, </a:t>
            </a:r>
            <a:r>
              <a:rPr lang="en-US" sz="2000" b="1" dirty="0" err="1"/>
              <a:t>Paragonah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 Graduated from Parowan High School</a:t>
            </a:r>
          </a:p>
          <a:p>
            <a:pPr algn="ctr"/>
            <a:r>
              <a:rPr lang="en-US" sz="2000" b="1" dirty="0"/>
              <a:t> Enlisted in Marine Corps, Nov 1943</a:t>
            </a:r>
          </a:p>
          <a:p>
            <a:pPr algn="ctr"/>
            <a:r>
              <a:rPr lang="en-US" sz="2000" b="1" dirty="0"/>
              <a:t> Died: 20 Sep 1944, Peleliu, South Pacific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BA6DA6-E4B1-2E63-1631-384A4BE5D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3930" y="2403105"/>
            <a:ext cx="4591728" cy="3443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F616F7-1520-07A0-AD35-B9C9C2ED3D4F}"/>
              </a:ext>
            </a:extLst>
          </p:cNvPr>
          <p:cNvSpPr txBox="1"/>
          <p:nvPr/>
        </p:nvSpPr>
        <p:spPr>
          <a:xfrm>
            <a:off x="5427068" y="5902671"/>
            <a:ext cx="666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</a:t>
            </a:r>
            <a:r>
              <a:rPr lang="en-US" sz="2000" b="1" dirty="0" err="1"/>
              <a:t>Paragonah</a:t>
            </a:r>
            <a:r>
              <a:rPr lang="en-US" sz="2000" b="1" dirty="0"/>
              <a:t> Cemetery</a:t>
            </a:r>
          </a:p>
          <a:p>
            <a:pPr algn="ctr"/>
            <a:r>
              <a:rPr lang="en-US" sz="1600" dirty="0">
                <a:hlinkClick r:id="rId4"/>
              </a:rPr>
              <a:t>Adams, Claude Davis: PERSON, pictures and information - Fold3.com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4651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69C98B-EFDA-EA86-3A05-D6BD23D9A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5116" y="483833"/>
            <a:ext cx="4417751" cy="5890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70A297-7290-A711-8554-278D283D6593}"/>
              </a:ext>
            </a:extLst>
          </p:cNvPr>
          <p:cNvSpPr txBox="1"/>
          <p:nvPr/>
        </p:nvSpPr>
        <p:spPr>
          <a:xfrm>
            <a:off x="342012" y="278559"/>
            <a:ext cx="6719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Lamar  Bladen  Lambeth</a:t>
            </a:r>
          </a:p>
          <a:p>
            <a:pPr algn="ctr"/>
            <a:r>
              <a:rPr lang="en-US" sz="2000" b="1" dirty="0"/>
              <a:t>Born: 19 Jul 1922, Cedar City, UT</a:t>
            </a:r>
          </a:p>
          <a:p>
            <a:pPr algn="ctr"/>
            <a:r>
              <a:rPr lang="en-US" sz="2000" b="1" dirty="0"/>
              <a:t>Graduated from Cedar High School</a:t>
            </a:r>
          </a:p>
          <a:p>
            <a:pPr algn="ctr"/>
            <a:r>
              <a:rPr lang="en-US" sz="2000" b="1" dirty="0"/>
              <a:t>Joined Utah National Guard in Cedar City</a:t>
            </a:r>
          </a:p>
          <a:p>
            <a:pPr algn="ctr"/>
            <a:r>
              <a:rPr lang="en-US" sz="2000" b="1" dirty="0"/>
              <a:t>Deployed with the National Guard in March 1941</a:t>
            </a:r>
          </a:p>
          <a:p>
            <a:pPr algn="ctr"/>
            <a:r>
              <a:rPr lang="en-US" sz="2000" b="1" dirty="0"/>
              <a:t>Transferred to communications unit, sent to South Pacific</a:t>
            </a:r>
          </a:p>
          <a:p>
            <a:pPr algn="ctr"/>
            <a:r>
              <a:rPr lang="en-US" sz="2000" b="1" dirty="0"/>
              <a:t>Died: 22 Jun 1944, Saipan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C76047-FF18-3560-391E-9D6200E96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0577" y="2890901"/>
            <a:ext cx="4925423" cy="2915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ED16E4-F2E1-9031-7F06-662AC25E3DA5}"/>
              </a:ext>
            </a:extLst>
          </p:cNvPr>
          <p:cNvSpPr txBox="1"/>
          <p:nvPr/>
        </p:nvSpPr>
        <p:spPr>
          <a:xfrm>
            <a:off x="373711" y="5806238"/>
            <a:ext cx="6519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Lamar B Lambeth: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21498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52DD3A-7114-E520-2960-FB5AD1169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049" y="386786"/>
            <a:ext cx="3913527" cy="6084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DD9054-EF73-0D69-ACA2-2D2A58FF22E0}"/>
              </a:ext>
            </a:extLst>
          </p:cNvPr>
          <p:cNvSpPr txBox="1"/>
          <p:nvPr/>
        </p:nvSpPr>
        <p:spPr>
          <a:xfrm>
            <a:off x="5015883" y="142043"/>
            <a:ext cx="6246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Golden  Lang</a:t>
            </a:r>
          </a:p>
          <a:p>
            <a:pPr algn="ctr"/>
            <a:r>
              <a:rPr lang="en-US" sz="2000" b="1" dirty="0"/>
              <a:t>Born: 17 Nov 1920, St. George, UT</a:t>
            </a:r>
          </a:p>
          <a:p>
            <a:pPr algn="ctr"/>
            <a:r>
              <a:rPr lang="en-US" sz="2000" b="1" dirty="0"/>
              <a:t>Graduated from Hurricane High School, 1939</a:t>
            </a:r>
          </a:p>
          <a:p>
            <a:pPr algn="ctr"/>
            <a:r>
              <a:rPr lang="en-US" sz="2000" b="1" dirty="0"/>
              <a:t>Attended BAC, joined National Guard in Cedar City</a:t>
            </a:r>
          </a:p>
          <a:p>
            <a:pPr algn="ctr"/>
            <a:r>
              <a:rPr lang="en-US" sz="2000" b="1" dirty="0"/>
              <a:t>Became B-24 pilot in Army Air Corps</a:t>
            </a:r>
          </a:p>
          <a:p>
            <a:pPr algn="ctr"/>
            <a:r>
              <a:rPr lang="en-US" sz="2000" b="1" dirty="0"/>
              <a:t>Completed combat tour of duty in Europe, 1944</a:t>
            </a:r>
          </a:p>
          <a:p>
            <a:pPr algn="ctr"/>
            <a:r>
              <a:rPr lang="en-US" sz="2000" b="1" dirty="0"/>
              <a:t>Died: 26 Apr 1945, Airplane crash, Tennessee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6E314A-FEC2-1506-600D-66963617D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14" b="18564"/>
          <a:stretch/>
        </p:blipFill>
        <p:spPr>
          <a:xfrm>
            <a:off x="5457862" y="2940152"/>
            <a:ext cx="5362112" cy="2891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24AC7B-8A03-1817-F2A1-FC61E156FA6F}"/>
              </a:ext>
            </a:extLst>
          </p:cNvPr>
          <p:cNvSpPr txBox="1"/>
          <p:nvPr/>
        </p:nvSpPr>
        <p:spPr>
          <a:xfrm>
            <a:off x="5246702" y="5832020"/>
            <a:ext cx="6153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           </a:t>
            </a:r>
            <a:r>
              <a:rPr lang="en-US" sz="2000" b="1" dirty="0"/>
              <a:t>Buried: Cedar City Cemetery</a:t>
            </a:r>
          </a:p>
          <a:p>
            <a:r>
              <a:rPr lang="en-US" dirty="0">
                <a:hlinkClick r:id="rId4"/>
              </a:rPr>
              <a:t>Golden Lang: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667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D22C35-C06B-11C1-B46F-99D8F5C5F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9891" y="576142"/>
            <a:ext cx="4070699" cy="5863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CF7493-8E63-3CE0-C609-0DCA953E4F7F}"/>
              </a:ext>
            </a:extLst>
          </p:cNvPr>
          <p:cNvSpPr txBox="1"/>
          <p:nvPr/>
        </p:nvSpPr>
        <p:spPr>
          <a:xfrm>
            <a:off x="692458" y="502222"/>
            <a:ext cx="5680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Merril</a:t>
            </a:r>
            <a:r>
              <a:rPr lang="en-US" sz="4800" b="1" dirty="0"/>
              <a:t>  </a:t>
            </a:r>
            <a:r>
              <a:rPr lang="en-US" sz="4800" b="1" dirty="0" err="1"/>
              <a:t>Laub</a:t>
            </a:r>
            <a:endParaRPr lang="en-US" sz="4800" b="1" dirty="0"/>
          </a:p>
          <a:p>
            <a:pPr algn="ctr"/>
            <a:r>
              <a:rPr lang="en-US" sz="2000" b="1" dirty="0"/>
              <a:t>Born: 29 Mar 1922, Enterprise, UT</a:t>
            </a:r>
          </a:p>
          <a:p>
            <a:pPr algn="ctr"/>
            <a:r>
              <a:rPr lang="en-US" sz="2000" b="1" dirty="0"/>
              <a:t>Entered military service: 9 Nov 1942</a:t>
            </a:r>
          </a:p>
          <a:p>
            <a:pPr algn="ctr"/>
            <a:r>
              <a:rPr lang="en-US" sz="2000" b="1" dirty="0"/>
              <a:t>Served in a cavalry unit with his brother</a:t>
            </a:r>
          </a:p>
          <a:p>
            <a:pPr algn="ctr"/>
            <a:r>
              <a:rPr lang="en-US" sz="2000" b="1" dirty="0"/>
              <a:t>Died: 21 Oct 1944, Leyte Island, Philippines</a:t>
            </a:r>
          </a:p>
        </p:txBody>
      </p:sp>
      <p:pic>
        <p:nvPicPr>
          <p:cNvPr id="5122" name="Picture 2" descr="Larger memorial image loading...">
            <a:extLst>
              <a:ext uri="{FF2B5EF4-FFF2-40B4-BE49-F238E27FC236}">
                <a16:creationId xmlns:a16="http://schemas.microsoft.com/office/drawing/2014/main" xmlns="" id="{82129DA3-0FF0-EC33-DA3A-27733B1A1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98" b="6180"/>
          <a:stretch/>
        </p:blipFill>
        <p:spPr bwMode="auto">
          <a:xfrm>
            <a:off x="883735" y="2564325"/>
            <a:ext cx="5297794" cy="31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38B1C0-5D3C-3D30-6660-AD68F925B3D9}"/>
              </a:ext>
            </a:extLst>
          </p:cNvPr>
          <p:cNvSpPr txBox="1"/>
          <p:nvPr/>
        </p:nvSpPr>
        <p:spPr>
          <a:xfrm>
            <a:off x="692458" y="5762735"/>
            <a:ext cx="57276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Enterprise Cemetery</a:t>
            </a:r>
          </a:p>
          <a:p>
            <a:pPr algn="ctr"/>
            <a:r>
              <a:rPr lang="en-US" dirty="0" err="1">
                <a:hlinkClick r:id="rId4"/>
              </a:rPr>
              <a:t>Merril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Laub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349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0572DB-FC8E-F63D-D921-304669866989}"/>
              </a:ext>
            </a:extLst>
          </p:cNvPr>
          <p:cNvSpPr txBox="1"/>
          <p:nvPr/>
        </p:nvSpPr>
        <p:spPr>
          <a:xfrm>
            <a:off x="2752968" y="501408"/>
            <a:ext cx="668606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Eugene  Whitney  </a:t>
            </a:r>
            <a:r>
              <a:rPr lang="en-US" sz="4800" b="1" dirty="0" err="1"/>
              <a:t>Lowder</a:t>
            </a:r>
            <a:endParaRPr lang="en-US" sz="4800" b="1" dirty="0"/>
          </a:p>
          <a:p>
            <a:pPr algn="ctr"/>
            <a:r>
              <a:rPr lang="en-US" sz="2000" b="1" dirty="0"/>
              <a:t>Born: 21 Mar 1909, Parowan, UT</a:t>
            </a:r>
          </a:p>
          <a:p>
            <a:pPr algn="ctr"/>
            <a:r>
              <a:rPr lang="en-US" sz="2000" b="1" dirty="0"/>
              <a:t>Enlisted in Army: 5 May 1941</a:t>
            </a:r>
          </a:p>
          <a:p>
            <a:pPr algn="ctr"/>
            <a:r>
              <a:rPr lang="en-US" sz="2000" b="1" dirty="0"/>
              <a:t>Died: 25 Nov 1943, Tunisia, from injuries sustained </a:t>
            </a:r>
          </a:p>
          <a:p>
            <a:pPr algn="ctr"/>
            <a:r>
              <a:rPr lang="en-US" sz="2000" b="1" dirty="0"/>
              <a:t>while operating a light crane</a:t>
            </a:r>
          </a:p>
        </p:txBody>
      </p:sp>
      <p:pic>
        <p:nvPicPr>
          <p:cNvPr id="11266" name="Picture 2" descr="Larger memorial image loading...">
            <a:extLst>
              <a:ext uri="{FF2B5EF4-FFF2-40B4-BE49-F238E27FC236}">
                <a16:creationId xmlns:a16="http://schemas.microsoft.com/office/drawing/2014/main" xmlns="" id="{594B3D24-A0CD-BB8D-354C-4C44068D0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25" b="11261"/>
          <a:stretch/>
        </p:blipFill>
        <p:spPr bwMode="auto">
          <a:xfrm>
            <a:off x="3519487" y="2659225"/>
            <a:ext cx="5153025" cy="30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39E02E-2A36-B1BE-7E52-54CB329583B9}"/>
              </a:ext>
            </a:extLst>
          </p:cNvPr>
          <p:cNvSpPr txBox="1"/>
          <p:nvPr/>
        </p:nvSpPr>
        <p:spPr>
          <a:xfrm>
            <a:off x="2474814" y="5728996"/>
            <a:ext cx="72476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Parowan Cemetery</a:t>
            </a:r>
          </a:p>
          <a:p>
            <a:pPr algn="ctr"/>
            <a:r>
              <a:rPr lang="en-US" dirty="0">
                <a:hlinkClick r:id="rId3"/>
              </a:rPr>
              <a:t>Eugene W </a:t>
            </a:r>
            <a:r>
              <a:rPr lang="en-US" dirty="0" err="1">
                <a:hlinkClick r:id="rId3"/>
              </a:rPr>
              <a:t>Lowder</a:t>
            </a:r>
            <a:r>
              <a:rPr lang="en-US" dirty="0">
                <a:hlinkClick r:id="rId3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043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348D3C-050A-A6B7-75C9-7025FFEB2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926" y="420402"/>
            <a:ext cx="4347423" cy="6017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9A9B09-1CE9-2134-2F62-93B722D59D9D}"/>
              </a:ext>
            </a:extLst>
          </p:cNvPr>
          <p:cNvSpPr txBox="1"/>
          <p:nvPr/>
        </p:nvSpPr>
        <p:spPr>
          <a:xfrm>
            <a:off x="5187820" y="331826"/>
            <a:ext cx="6671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Mark  Douglas  McMullin</a:t>
            </a:r>
          </a:p>
          <a:p>
            <a:pPr algn="ctr"/>
            <a:r>
              <a:rPr lang="en-US" sz="2000" b="1" dirty="0"/>
              <a:t>Born: 16 Jul 1922, Cedar City, UT</a:t>
            </a:r>
          </a:p>
          <a:p>
            <a:pPr algn="ctr"/>
            <a:r>
              <a:rPr lang="en-US" sz="2000" b="1" dirty="0"/>
              <a:t>Enlisted in Navy: 19 July 1940. Assigned to USS Houston,  which was sunk 28 Feb 1942 in the Battle of </a:t>
            </a:r>
            <a:r>
              <a:rPr lang="en-US" sz="2000" b="1" dirty="0" err="1"/>
              <a:t>Sunda</a:t>
            </a:r>
            <a:r>
              <a:rPr lang="en-US" sz="2000" b="1" dirty="0"/>
              <a:t> Straight.</a:t>
            </a:r>
          </a:p>
          <a:p>
            <a:pPr algn="ctr"/>
            <a:r>
              <a:rPr lang="en-US" sz="2000" b="1" dirty="0"/>
              <a:t>Seaman First Class McMullin was declared dead in Jan 1946.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351DB0-2150-A986-F398-0F8B27BC6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17" b="8781"/>
          <a:stretch/>
        </p:blipFill>
        <p:spPr>
          <a:xfrm>
            <a:off x="5904595" y="2393929"/>
            <a:ext cx="5237835" cy="2710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BA4D11-9F25-2459-13CE-BBA6965E1E40}"/>
              </a:ext>
            </a:extLst>
          </p:cNvPr>
          <p:cNvSpPr txBox="1"/>
          <p:nvPr/>
        </p:nvSpPr>
        <p:spPr>
          <a:xfrm>
            <a:off x="5383966" y="5182950"/>
            <a:ext cx="627909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Of the 1,061 Sailors and Marines aboard the USS Houston</a:t>
            </a:r>
          </a:p>
          <a:p>
            <a:pPr algn="ctr"/>
            <a:r>
              <a:rPr lang="en-US" sz="2000" b="1" dirty="0"/>
              <a:t>during the Battle of </a:t>
            </a:r>
            <a:r>
              <a:rPr lang="en-US" sz="2000" b="1" dirty="0" err="1"/>
              <a:t>Sunda</a:t>
            </a:r>
            <a:r>
              <a:rPr lang="en-US" sz="2000" b="1" dirty="0"/>
              <a:t> Straight, 693 perished in</a:t>
            </a:r>
          </a:p>
          <a:p>
            <a:pPr algn="ctr"/>
            <a:r>
              <a:rPr lang="en-US" sz="2000" b="1" dirty="0"/>
              <a:t>the sinking and 368 became prisoners of war.</a:t>
            </a:r>
          </a:p>
          <a:p>
            <a:pPr algn="ctr"/>
            <a:r>
              <a:rPr lang="en-US" dirty="0">
                <a:hlinkClick r:id="rId4"/>
              </a:rPr>
              <a:t>Mark D McMullin: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470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055495-9E23-790E-2A05-F8612CDF9907}"/>
              </a:ext>
            </a:extLst>
          </p:cNvPr>
          <p:cNvSpPr txBox="1"/>
          <p:nvPr/>
        </p:nvSpPr>
        <p:spPr>
          <a:xfrm>
            <a:off x="5281687" y="462002"/>
            <a:ext cx="5670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Jack  Webster  Moore</a:t>
            </a:r>
          </a:p>
          <a:p>
            <a:pPr algn="ctr"/>
            <a:r>
              <a:rPr lang="en-US" sz="2000" b="1" dirty="0"/>
              <a:t>Born: 22 Feb 1917, Modena, UT</a:t>
            </a:r>
          </a:p>
          <a:p>
            <a:pPr algn="ctr"/>
            <a:r>
              <a:rPr lang="en-US" sz="2000" b="1" dirty="0"/>
              <a:t>Graduated from Parowan High School, 1935</a:t>
            </a:r>
          </a:p>
          <a:p>
            <a:pPr algn="ctr"/>
            <a:r>
              <a:rPr lang="en-US" sz="2000" b="1" dirty="0"/>
              <a:t>Volunteered for the Army: 1936</a:t>
            </a:r>
          </a:p>
          <a:p>
            <a:pPr algn="ctr"/>
            <a:r>
              <a:rPr lang="en-US" sz="2000" b="1" dirty="0"/>
              <a:t>Died: 27 Mar 1945, Germany, Crossing of the Rhine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FDF13D-481C-A5FD-1F0F-EBE36AFA9F8D}"/>
              </a:ext>
            </a:extLst>
          </p:cNvPr>
          <p:cNvSpPr txBox="1"/>
          <p:nvPr/>
        </p:nvSpPr>
        <p:spPr>
          <a:xfrm>
            <a:off x="5090625" y="5847247"/>
            <a:ext cx="60524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Lorraine American Cemetery</a:t>
            </a:r>
          </a:p>
          <a:p>
            <a:pPr algn="ctr"/>
            <a:r>
              <a:rPr lang="en-US" dirty="0">
                <a:hlinkClick r:id="rId2"/>
              </a:rPr>
              <a:t>Jack W Moore: PERSON, pictures and information - Fold3.com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9B8A47-9247-7F11-ABBF-ED76DFBFD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99" t="17994" r="48125" b="63397"/>
          <a:stretch/>
        </p:blipFill>
        <p:spPr>
          <a:xfrm>
            <a:off x="1054359" y="734072"/>
            <a:ext cx="3631397" cy="5113175"/>
          </a:xfrm>
          <a:prstGeom prst="rect">
            <a:avLst/>
          </a:prstGeom>
        </p:spPr>
      </p:pic>
      <p:pic>
        <p:nvPicPr>
          <p:cNvPr id="18434" name="Picture 2" descr="Headstones at Lorraine American Cemetery">
            <a:extLst>
              <a:ext uri="{FF2B5EF4-FFF2-40B4-BE49-F238E27FC236}">
                <a16:creationId xmlns:a16="http://schemas.microsoft.com/office/drawing/2014/main" xmlns="" id="{D7DF1E92-43C1-EF95-5F7D-93FB839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803" y="2524105"/>
            <a:ext cx="4984102" cy="332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095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A921ED-7A37-CFE6-A712-AB8925E75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23" y="499369"/>
            <a:ext cx="3419259" cy="5908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C8C5FD-DB95-CFAE-E157-EAD57F38126A}"/>
              </a:ext>
            </a:extLst>
          </p:cNvPr>
          <p:cNvSpPr txBox="1"/>
          <p:nvPr/>
        </p:nvSpPr>
        <p:spPr>
          <a:xfrm>
            <a:off x="4898662" y="278740"/>
            <a:ext cx="64753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Milo  Clair  Mortensen</a:t>
            </a:r>
          </a:p>
          <a:p>
            <a:pPr algn="ctr"/>
            <a:r>
              <a:rPr lang="en-US" sz="2000" b="1" dirty="0"/>
              <a:t>Born: 27 Oct 1914, Parowan</a:t>
            </a:r>
          </a:p>
          <a:p>
            <a:pPr algn="ctr"/>
            <a:r>
              <a:rPr lang="en-US" sz="2000" b="1" dirty="0"/>
              <a:t>Graduated from Parowan High School, 1933</a:t>
            </a:r>
          </a:p>
          <a:p>
            <a:pPr algn="ctr"/>
            <a:r>
              <a:rPr lang="en-US" sz="2000" b="1" dirty="0"/>
              <a:t>Drafted and inducted into Army: 19 Nov 1940</a:t>
            </a:r>
          </a:p>
          <a:p>
            <a:pPr algn="ctr"/>
            <a:r>
              <a:rPr lang="en-US" sz="2000" b="1" dirty="0"/>
              <a:t>Died: 31 Mar 1945, Philippines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8A5A5-6038-E182-F041-CBC22B05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455" y="2401643"/>
            <a:ext cx="7082129" cy="2981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13DA82-FEC5-461E-CCCD-C3097AE20C84}"/>
              </a:ext>
            </a:extLst>
          </p:cNvPr>
          <p:cNvSpPr txBox="1"/>
          <p:nvPr/>
        </p:nvSpPr>
        <p:spPr>
          <a:xfrm>
            <a:off x="4503486" y="5453723"/>
            <a:ext cx="717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Sergeant Mortensen was part of an Army Ranger unit that rescued over 500 Allied Prisoners of War from the Japanese POW camp at Cabanatuan. </a:t>
            </a:r>
          </a:p>
          <a:p>
            <a:pPr algn="ctr"/>
            <a:r>
              <a:rPr lang="en-US" dirty="0">
                <a:hlinkClick r:id="rId4"/>
              </a:rPr>
              <a:t>Milo C Mortensen: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411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/>
    </mc:Choice>
    <mc:Fallback>
      <p:transition spd="slow" advTm="1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10D7D9-9692-3723-0244-E93239D4B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046" y="526001"/>
            <a:ext cx="3265873" cy="580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48C832-275E-C589-A710-43DEE2A52765}"/>
              </a:ext>
            </a:extLst>
          </p:cNvPr>
          <p:cNvSpPr txBox="1"/>
          <p:nvPr/>
        </p:nvSpPr>
        <p:spPr>
          <a:xfrm>
            <a:off x="5512433" y="346230"/>
            <a:ext cx="5477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Dean  H.  Nelson</a:t>
            </a:r>
          </a:p>
          <a:p>
            <a:pPr algn="ctr"/>
            <a:r>
              <a:rPr lang="en-US" sz="2000" b="1" dirty="0"/>
              <a:t>Born: 2 July 1924, Cedar City, UT</a:t>
            </a:r>
          </a:p>
          <a:p>
            <a:pPr algn="ctr"/>
            <a:r>
              <a:rPr lang="en-US" sz="2000" b="1" dirty="0"/>
              <a:t>Graduated, Cedar High School, 1942</a:t>
            </a:r>
          </a:p>
          <a:p>
            <a:pPr algn="ctr"/>
            <a:r>
              <a:rPr lang="en-US" sz="2000" b="1" dirty="0"/>
              <a:t>Enlisted: 9 June 1943, Engineering Corps</a:t>
            </a:r>
          </a:p>
          <a:p>
            <a:pPr algn="ctr"/>
            <a:r>
              <a:rPr lang="en-US" sz="2000" b="1" dirty="0"/>
              <a:t>Died: 3 Nov 1944, Philippines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8E2C92-2334-C1A8-DE10-A3837F416C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46"/>
          <a:stretch/>
        </p:blipFill>
        <p:spPr>
          <a:xfrm>
            <a:off x="5875300" y="2408333"/>
            <a:ext cx="4783586" cy="3220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CB464C-2A14-890E-8294-F39F3F298EDF}"/>
              </a:ext>
            </a:extLst>
          </p:cNvPr>
          <p:cNvSpPr txBox="1"/>
          <p:nvPr/>
        </p:nvSpPr>
        <p:spPr>
          <a:xfrm>
            <a:off x="5370989" y="5726096"/>
            <a:ext cx="6267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    </a:t>
            </a:r>
            <a:r>
              <a:rPr lang="en-US" sz="2000" b="1" dirty="0"/>
              <a:t>      Buried: Cedar City Cemetery</a:t>
            </a:r>
          </a:p>
          <a:p>
            <a:r>
              <a:rPr lang="en-US" dirty="0">
                <a:hlinkClick r:id="rId4"/>
              </a:rPr>
              <a:t>Dean Nelson: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0649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FDC5AA-5B07-7007-7FE7-EA1B7CBCF1ED}"/>
              </a:ext>
            </a:extLst>
          </p:cNvPr>
          <p:cNvSpPr txBox="1"/>
          <p:nvPr/>
        </p:nvSpPr>
        <p:spPr>
          <a:xfrm>
            <a:off x="603048" y="318237"/>
            <a:ext cx="5825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John  Quentin  Page</a:t>
            </a:r>
          </a:p>
          <a:p>
            <a:pPr algn="ctr"/>
            <a:r>
              <a:rPr lang="en-US" sz="2000" b="1" dirty="0"/>
              <a:t>Born: 10 Sep 1921, Parowan, UT</a:t>
            </a:r>
          </a:p>
          <a:p>
            <a:pPr algn="ctr"/>
            <a:r>
              <a:rPr lang="en-US" sz="2000" b="1" dirty="0"/>
              <a:t>Graduated from Parowan High School, 1939</a:t>
            </a:r>
          </a:p>
          <a:p>
            <a:pPr algn="ctr"/>
            <a:r>
              <a:rPr lang="en-US" sz="2000" b="1" dirty="0"/>
              <a:t>Joined Navy: 28 Aug 1942, crew of LST-342</a:t>
            </a:r>
          </a:p>
          <a:p>
            <a:pPr algn="ctr"/>
            <a:r>
              <a:rPr lang="en-US" sz="2000" b="1" dirty="0"/>
              <a:t>Died: 18 Jul 1943, Solomon Sea, South Pacific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AB3DA12-8683-89C6-B961-AB2F6103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1836" y="433799"/>
            <a:ext cx="4976074" cy="59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de view of LST 342 and jungle">
            <a:extLst>
              <a:ext uri="{FF2B5EF4-FFF2-40B4-BE49-F238E27FC236}">
                <a16:creationId xmlns:a16="http://schemas.microsoft.com/office/drawing/2014/main" xmlns="" id="{0319BE82-D41F-18B8-99CD-B918E07F8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96" b="14834"/>
          <a:stretch/>
        </p:blipFill>
        <p:spPr bwMode="auto">
          <a:xfrm>
            <a:off x="704445" y="2515634"/>
            <a:ext cx="5622948" cy="24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D20AF6-4BD2-41FE-92B3-10245CD70B30}"/>
              </a:ext>
            </a:extLst>
          </p:cNvPr>
          <p:cNvSpPr txBox="1"/>
          <p:nvPr/>
        </p:nvSpPr>
        <p:spPr>
          <a:xfrm>
            <a:off x="603048" y="5113176"/>
            <a:ext cx="5825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 remains of  LST-342  were towed to  Purvis Bay  in  the Solomon Islands.  The ship was blown in half by a Japanese torpedo  on  18  July 1943,  killing 125  soldiers and  sailors. </a:t>
            </a:r>
          </a:p>
          <a:p>
            <a:pPr algn="ctr"/>
            <a:r>
              <a:rPr lang="en-US" dirty="0">
                <a:hlinkClick r:id="rId4"/>
              </a:rPr>
              <a:t>John Q Page: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544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3C6FEF-A6CE-5EB9-1AAF-F738988A6748}"/>
              </a:ext>
            </a:extLst>
          </p:cNvPr>
          <p:cNvSpPr txBox="1"/>
          <p:nvPr/>
        </p:nvSpPr>
        <p:spPr>
          <a:xfrm>
            <a:off x="783319" y="235706"/>
            <a:ext cx="620939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Brian  Esplin  Pendleton</a:t>
            </a:r>
          </a:p>
          <a:p>
            <a:pPr algn="ctr"/>
            <a:r>
              <a:rPr lang="en-US" sz="2000" b="1" dirty="0"/>
              <a:t>Born: 25 Dec 1925, Salt Lake City, UT</a:t>
            </a:r>
          </a:p>
          <a:p>
            <a:pPr algn="ctr"/>
            <a:r>
              <a:rPr lang="en-US" sz="2000" b="1" dirty="0"/>
              <a:t>Graduated from Parowan High School, 1944</a:t>
            </a:r>
          </a:p>
          <a:p>
            <a:pPr algn="ctr"/>
            <a:r>
              <a:rPr lang="en-US" sz="2000" b="1" dirty="0"/>
              <a:t>Joined Marines: 1 Jun 1944</a:t>
            </a:r>
          </a:p>
          <a:p>
            <a:pPr algn="ctr"/>
            <a:r>
              <a:rPr lang="en-US" sz="2000" b="1" dirty="0"/>
              <a:t>Died: 17 Jun 1945, Okinawa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4FE42923-B3BA-7E0B-B587-A9BCECC44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16"/>
          <a:stretch/>
        </p:blipFill>
        <p:spPr bwMode="auto">
          <a:xfrm>
            <a:off x="1541105" y="2384942"/>
            <a:ext cx="4859696" cy="32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7980EC-9CDA-24B7-CD17-C5A14D1068FA}"/>
              </a:ext>
            </a:extLst>
          </p:cNvPr>
          <p:cNvSpPr txBox="1"/>
          <p:nvPr/>
        </p:nvSpPr>
        <p:spPr>
          <a:xfrm>
            <a:off x="695419" y="6121153"/>
            <a:ext cx="675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Brian Esplin Pendleton: PERSON, pictures and information - Fold3.com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7BF609-9624-27F6-306F-5BF3DCECA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0393" y="367515"/>
            <a:ext cx="4293108" cy="6195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D4C2D0-7758-578E-7DD3-369260DD0C26}"/>
              </a:ext>
            </a:extLst>
          </p:cNvPr>
          <p:cNvSpPr txBox="1"/>
          <p:nvPr/>
        </p:nvSpPr>
        <p:spPr>
          <a:xfrm>
            <a:off x="2366957" y="5702382"/>
            <a:ext cx="304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Buried: Parowan Cemetery</a:t>
            </a:r>
          </a:p>
        </p:txBody>
      </p:sp>
    </p:spTree>
    <p:extLst>
      <p:ext uri="{BB962C8B-B14F-4D97-AF65-F5344CB8AC3E}">
        <p14:creationId xmlns:p14="http://schemas.microsoft.com/office/powerpoint/2010/main" xmlns="" val="331741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EA280-082C-1EB1-286B-B396AF553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027" y="403829"/>
            <a:ext cx="3564200" cy="6050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D91416-7A52-90DB-8629-BA2B885D6939}"/>
              </a:ext>
            </a:extLst>
          </p:cNvPr>
          <p:cNvSpPr txBox="1"/>
          <p:nvPr/>
        </p:nvSpPr>
        <p:spPr>
          <a:xfrm>
            <a:off x="4651266" y="261696"/>
            <a:ext cx="6764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Albert  Bryce  Albertson</a:t>
            </a:r>
          </a:p>
          <a:p>
            <a:pPr algn="ctr"/>
            <a:r>
              <a:rPr lang="en-US" sz="2400" b="1" dirty="0"/>
              <a:t>Born:  5 Oct 1922, Loa, UT</a:t>
            </a:r>
          </a:p>
          <a:p>
            <a:pPr algn="ctr"/>
            <a:r>
              <a:rPr lang="en-US" sz="2400" b="1" dirty="0"/>
              <a:t>Graduated from Richfield High School</a:t>
            </a:r>
          </a:p>
          <a:p>
            <a:pPr algn="ctr"/>
            <a:r>
              <a:rPr lang="en-US" sz="2400" b="1" dirty="0"/>
              <a:t>Entered military service: 8 Dec 1942</a:t>
            </a:r>
          </a:p>
          <a:p>
            <a:pPr algn="ctr"/>
            <a:r>
              <a:rPr lang="en-US" sz="2400" b="1" dirty="0"/>
              <a:t>Died:  4 Jan 1945, </a:t>
            </a:r>
            <a:r>
              <a:rPr lang="en-US" sz="2400" b="1" dirty="0" err="1"/>
              <a:t>Wingen</a:t>
            </a:r>
            <a:r>
              <a:rPr lang="en-US" sz="2400" b="1" dirty="0"/>
              <a:t>, France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2BA1B3-CC07-E978-EC04-349B5D395F29}"/>
              </a:ext>
            </a:extLst>
          </p:cNvPr>
          <p:cNvSpPr txBox="1"/>
          <p:nvPr/>
        </p:nvSpPr>
        <p:spPr>
          <a:xfrm>
            <a:off x="4651264" y="5715506"/>
            <a:ext cx="6764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           Buried:  Cedar City Cemetery</a:t>
            </a:r>
          </a:p>
          <a:p>
            <a:r>
              <a:rPr lang="en-US" dirty="0">
                <a:hlinkClick r:id="rId3"/>
              </a:rPr>
              <a:t>Albert Bryce Albertson: PERSON, pictures and information - Fold3.com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551650-6700-7FEF-96BB-D7233D94B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779" y="2570020"/>
            <a:ext cx="4113581" cy="30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6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B17DB6-87AC-B360-4523-5215942B6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3" r="13111"/>
          <a:stretch/>
        </p:blipFill>
        <p:spPr>
          <a:xfrm>
            <a:off x="528128" y="429137"/>
            <a:ext cx="3900196" cy="599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C02BC0-A068-A018-23CA-A4FC50030386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5C631B-AF3A-FB30-09A3-D3EC1F811891}"/>
              </a:ext>
            </a:extLst>
          </p:cNvPr>
          <p:cNvSpPr txBox="1"/>
          <p:nvPr/>
        </p:nvSpPr>
        <p:spPr>
          <a:xfrm>
            <a:off x="4954555" y="354111"/>
            <a:ext cx="6895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Magnus Arthur Peterson</a:t>
            </a:r>
          </a:p>
          <a:p>
            <a:pPr algn="ctr"/>
            <a:r>
              <a:rPr lang="en-US" sz="2000" b="1" dirty="0"/>
              <a:t>Born: 10 Sep 1916, Milford, UT</a:t>
            </a:r>
          </a:p>
          <a:p>
            <a:pPr algn="ctr"/>
            <a:r>
              <a:rPr lang="en-US" sz="2000" b="1" dirty="0"/>
              <a:t>Graduated from Parowan High School</a:t>
            </a:r>
          </a:p>
          <a:p>
            <a:pPr algn="ctr"/>
            <a:r>
              <a:rPr lang="en-US" sz="2000" b="1" dirty="0"/>
              <a:t>Drafted into Army: 21 Oct 1941; served in Quartermaster Corps</a:t>
            </a:r>
          </a:p>
          <a:p>
            <a:pPr algn="ctr"/>
            <a:r>
              <a:rPr lang="en-US" sz="2000" b="1" dirty="0"/>
              <a:t>Died: 25 May 1945, Okinawa</a:t>
            </a:r>
          </a:p>
        </p:txBody>
      </p:sp>
      <p:pic>
        <p:nvPicPr>
          <p:cNvPr id="14338" name="Picture 2" descr="Larger memorial image loading...">
            <a:extLst>
              <a:ext uri="{FF2B5EF4-FFF2-40B4-BE49-F238E27FC236}">
                <a16:creationId xmlns:a16="http://schemas.microsoft.com/office/drawing/2014/main" xmlns="" id="{90915EF1-C933-91AD-39A6-BCC37CB0A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83" b="7396"/>
          <a:stretch/>
        </p:blipFill>
        <p:spPr bwMode="auto">
          <a:xfrm>
            <a:off x="5637320" y="2603241"/>
            <a:ext cx="5314950" cy="30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B5B596-0595-5BC0-9A98-6C7208A581AC}"/>
              </a:ext>
            </a:extLst>
          </p:cNvPr>
          <p:cNvSpPr txBox="1"/>
          <p:nvPr/>
        </p:nvSpPr>
        <p:spPr>
          <a:xfrm>
            <a:off x="5047557" y="5751755"/>
            <a:ext cx="6709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Parowan Cemetery</a:t>
            </a:r>
          </a:p>
          <a:p>
            <a:pPr algn="ctr"/>
            <a:r>
              <a:rPr lang="en-US" dirty="0">
                <a:hlinkClick r:id="rId4"/>
              </a:rPr>
              <a:t>Magnus A Peterson: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157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846DC4-F25E-528D-9685-4C8B7E790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605" y="745726"/>
            <a:ext cx="6443315" cy="469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299B66-F7D7-EF9D-53D6-7E0E952279F1}"/>
              </a:ext>
            </a:extLst>
          </p:cNvPr>
          <p:cNvSpPr txBox="1"/>
          <p:nvPr/>
        </p:nvSpPr>
        <p:spPr>
          <a:xfrm>
            <a:off x="5180120" y="251681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6752E5-1F1A-0939-E90A-099D696B7526}"/>
              </a:ext>
            </a:extLst>
          </p:cNvPr>
          <p:cNvSpPr txBox="1"/>
          <p:nvPr/>
        </p:nvSpPr>
        <p:spPr>
          <a:xfrm>
            <a:off x="5180120" y="251681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BAFB36-8811-215A-325B-8338FC1949F7}"/>
              </a:ext>
            </a:extLst>
          </p:cNvPr>
          <p:cNvSpPr txBox="1"/>
          <p:nvPr/>
        </p:nvSpPr>
        <p:spPr>
          <a:xfrm>
            <a:off x="7368466" y="479394"/>
            <a:ext cx="39544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Elmo  Platt</a:t>
            </a:r>
          </a:p>
          <a:p>
            <a:pPr algn="ctr"/>
            <a:r>
              <a:rPr lang="en-US" sz="2000" b="1" dirty="0"/>
              <a:t>Born: 21 Nov 1925, </a:t>
            </a:r>
            <a:r>
              <a:rPr lang="en-US" sz="2000" b="1" dirty="0" err="1"/>
              <a:t>Kanarraville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Graduated from Cedar High School</a:t>
            </a:r>
          </a:p>
          <a:p>
            <a:pPr algn="ctr"/>
            <a:r>
              <a:rPr lang="en-US" sz="2000" b="1" dirty="0"/>
              <a:t>Became a Marine: 10 Dec 1943</a:t>
            </a:r>
          </a:p>
          <a:p>
            <a:pPr algn="ctr"/>
            <a:r>
              <a:rPr lang="en-US" sz="2000" b="1" dirty="0"/>
              <a:t>Died: 1 Mar 1945, Iwo Jima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DE5E71-E859-13C4-A595-233C98BA3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3"/>
          <a:stretch/>
        </p:blipFill>
        <p:spPr>
          <a:xfrm>
            <a:off x="7482167" y="2541497"/>
            <a:ext cx="3727013" cy="2618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24764B-CEA4-F3FA-114D-A2F84448F89A}"/>
              </a:ext>
            </a:extLst>
          </p:cNvPr>
          <p:cNvSpPr txBox="1"/>
          <p:nvPr/>
        </p:nvSpPr>
        <p:spPr>
          <a:xfrm>
            <a:off x="565605" y="5892098"/>
            <a:ext cx="1064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Elmo W Platt: PERSON, pictures and information - Fold3.com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9671AB-6A3D-F1DE-E2E7-306000BC6B88}"/>
              </a:ext>
            </a:extLst>
          </p:cNvPr>
          <p:cNvSpPr txBox="1"/>
          <p:nvPr/>
        </p:nvSpPr>
        <p:spPr>
          <a:xfrm>
            <a:off x="7658480" y="5160263"/>
            <a:ext cx="3374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Buried: </a:t>
            </a:r>
            <a:r>
              <a:rPr lang="en-US" sz="2000" b="1" dirty="0" err="1"/>
              <a:t>Kanarraville</a:t>
            </a:r>
            <a:r>
              <a:rPr lang="en-US" sz="2000" b="1" dirty="0"/>
              <a:t> Cemetery</a:t>
            </a:r>
          </a:p>
        </p:txBody>
      </p:sp>
    </p:spTree>
    <p:extLst>
      <p:ext uri="{BB962C8B-B14F-4D97-AF65-F5344CB8AC3E}">
        <p14:creationId xmlns:p14="http://schemas.microsoft.com/office/powerpoint/2010/main" xmlns="" val="396762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B11E16-A5A0-8E1F-1607-8EC57CFB2A79}"/>
              </a:ext>
            </a:extLst>
          </p:cNvPr>
          <p:cNvSpPr txBox="1"/>
          <p:nvPr/>
        </p:nvSpPr>
        <p:spPr>
          <a:xfrm>
            <a:off x="1604866" y="409341"/>
            <a:ext cx="8882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Clair  Marsden  Richards</a:t>
            </a:r>
          </a:p>
          <a:p>
            <a:pPr algn="ctr"/>
            <a:r>
              <a:rPr lang="en-US" sz="2000" b="1" dirty="0"/>
              <a:t>Born: 4 Aug 1922, Parowan, UT; Graduated from Parowan High School</a:t>
            </a:r>
          </a:p>
          <a:p>
            <a:pPr algn="ctr"/>
            <a:r>
              <a:rPr lang="en-US" sz="2000" b="1" dirty="0"/>
              <a:t>Enlisted in the Navy, was awaiting call to active duty</a:t>
            </a:r>
          </a:p>
          <a:p>
            <a:pPr algn="ctr"/>
            <a:r>
              <a:rPr lang="en-US" sz="2000" b="1" dirty="0"/>
              <a:t>Died: 7 Dec 1942, Parowan, UT; Carbon monoxide gas poisoning</a:t>
            </a:r>
          </a:p>
        </p:txBody>
      </p:sp>
      <p:pic>
        <p:nvPicPr>
          <p:cNvPr id="24578" name="Picture 2" descr="Larger memorial image loading...">
            <a:extLst>
              <a:ext uri="{FF2B5EF4-FFF2-40B4-BE49-F238E27FC236}">
                <a16:creationId xmlns:a16="http://schemas.microsoft.com/office/drawing/2014/main" xmlns="" id="{47AA443A-DB4A-DED4-7399-36F18A0F2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4" b="18061"/>
          <a:stretch/>
        </p:blipFill>
        <p:spPr bwMode="auto">
          <a:xfrm>
            <a:off x="3159967" y="2240554"/>
            <a:ext cx="5872065" cy="353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83427E-5E8E-2CB6-AD04-EC69D45ACE2B}"/>
              </a:ext>
            </a:extLst>
          </p:cNvPr>
          <p:cNvSpPr txBox="1"/>
          <p:nvPr/>
        </p:nvSpPr>
        <p:spPr>
          <a:xfrm>
            <a:off x="4739951" y="5849667"/>
            <a:ext cx="304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Buried: Parowan Cemetery</a:t>
            </a:r>
          </a:p>
        </p:txBody>
      </p:sp>
    </p:spTree>
    <p:extLst>
      <p:ext uri="{BB962C8B-B14F-4D97-AF65-F5344CB8AC3E}">
        <p14:creationId xmlns:p14="http://schemas.microsoft.com/office/powerpoint/2010/main" xmlns="" val="340867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B0E8E-C426-59C3-A977-24CA5B935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63" y="372862"/>
            <a:ext cx="4614354" cy="615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160BB1-49FB-C006-B3A0-EA514BA2F42A}"/>
              </a:ext>
            </a:extLst>
          </p:cNvPr>
          <p:cNvSpPr txBox="1"/>
          <p:nvPr/>
        </p:nvSpPr>
        <p:spPr>
          <a:xfrm>
            <a:off x="5415378" y="186431"/>
            <a:ext cx="64718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Lyle  Walter  Robb</a:t>
            </a:r>
          </a:p>
          <a:p>
            <a:pPr algn="ctr"/>
            <a:r>
              <a:rPr lang="en-US" sz="2000" b="1" dirty="0"/>
              <a:t>Born: 12 Oct 1922, </a:t>
            </a:r>
            <a:r>
              <a:rPr lang="en-US" sz="2000" b="1" dirty="0" err="1"/>
              <a:t>Paragonah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Parowan High Grad 1940, BAC Valedictorian 1942</a:t>
            </a:r>
          </a:p>
          <a:p>
            <a:pPr algn="ctr"/>
            <a:r>
              <a:rPr lang="en-US" sz="2000" b="1" dirty="0"/>
              <a:t>Enlisted in Army: June 1942</a:t>
            </a:r>
          </a:p>
          <a:p>
            <a:pPr algn="ctr"/>
            <a:r>
              <a:rPr lang="en-US" sz="2000" b="1" dirty="0"/>
              <a:t>Commissioned as fighter pilot: Oct 1943</a:t>
            </a:r>
          </a:p>
          <a:p>
            <a:pPr algn="ctr"/>
            <a:r>
              <a:rPr lang="en-US" sz="2000" b="1" dirty="0"/>
              <a:t>Died in combat: 14 Mar 1945, Philippines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E46ED2-BBDE-F8D2-24F8-681316288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3" t="12686" r="15930" b="25825"/>
          <a:stretch/>
        </p:blipFill>
        <p:spPr>
          <a:xfrm>
            <a:off x="6259606" y="2627561"/>
            <a:ext cx="4783366" cy="3213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2165BD-C08D-CBA6-5A72-17C2D89AEF27}"/>
              </a:ext>
            </a:extLst>
          </p:cNvPr>
          <p:cNvSpPr txBox="1"/>
          <p:nvPr/>
        </p:nvSpPr>
        <p:spPr>
          <a:xfrm>
            <a:off x="5750206" y="5841278"/>
            <a:ext cx="5802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   Buried: </a:t>
            </a:r>
            <a:r>
              <a:rPr lang="en-US" sz="2400" b="1" dirty="0" err="1"/>
              <a:t>Paragonah</a:t>
            </a:r>
            <a:r>
              <a:rPr lang="en-US" sz="2400" b="1" dirty="0"/>
              <a:t> Cemetery</a:t>
            </a:r>
          </a:p>
          <a:p>
            <a:r>
              <a:rPr lang="en-US" dirty="0">
                <a:hlinkClick r:id="rId4"/>
              </a:rPr>
              <a:t>Lyle W Robb: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5645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00"/>
    </mc:Choice>
    <mc:Fallback>
      <p:transition spd="slow" advTm="1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60DC35-F36B-AE28-2A71-BA44E91F98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61"/>
          <a:stretch/>
        </p:blipFill>
        <p:spPr>
          <a:xfrm>
            <a:off x="7551887" y="380421"/>
            <a:ext cx="4219903" cy="6097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38E61D-5F22-D205-C450-3528C94DCC11}"/>
              </a:ext>
            </a:extLst>
          </p:cNvPr>
          <p:cNvSpPr txBox="1"/>
          <p:nvPr/>
        </p:nvSpPr>
        <p:spPr>
          <a:xfrm>
            <a:off x="292963" y="470517"/>
            <a:ext cx="6877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John  Whitehead  Seaman</a:t>
            </a:r>
          </a:p>
          <a:p>
            <a:pPr algn="ctr"/>
            <a:r>
              <a:rPr lang="en-US" sz="2000" b="1" dirty="0"/>
              <a:t>Born: 2 May 1923, </a:t>
            </a:r>
            <a:r>
              <a:rPr lang="en-US" sz="2000" b="1" dirty="0" err="1"/>
              <a:t>Panguitch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Graduated from Cedar High School, 1941</a:t>
            </a:r>
          </a:p>
          <a:p>
            <a:pPr algn="ctr"/>
            <a:r>
              <a:rPr lang="en-US" sz="2000" b="1" dirty="0"/>
              <a:t>Entered military service: 10 Feb 1943</a:t>
            </a:r>
          </a:p>
          <a:p>
            <a:pPr algn="ctr"/>
            <a:r>
              <a:rPr lang="en-US" sz="2000" b="1" dirty="0"/>
              <a:t>Died: 31 Dec 1944, Belgium</a:t>
            </a:r>
          </a:p>
        </p:txBody>
      </p:sp>
      <p:pic>
        <p:nvPicPr>
          <p:cNvPr id="19458" name="Picture 2" descr="Larger memorial image loading...">
            <a:extLst>
              <a:ext uri="{FF2B5EF4-FFF2-40B4-BE49-F238E27FC236}">
                <a16:creationId xmlns:a16="http://schemas.microsoft.com/office/drawing/2014/main" xmlns="" id="{2F29AABC-03A2-2F45-31F9-ED0DAB86F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288" y="2658156"/>
            <a:ext cx="5714027" cy="30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D7E0F2-7C28-ECCE-9DD5-8E85DEB1F996}"/>
              </a:ext>
            </a:extLst>
          </p:cNvPr>
          <p:cNvSpPr txBox="1"/>
          <p:nvPr/>
        </p:nvSpPr>
        <p:spPr>
          <a:xfrm>
            <a:off x="0" y="5873193"/>
            <a:ext cx="75369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John Whitehead Seaman: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407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22570F-A1A6-FCEE-8D2B-190360551C98}"/>
              </a:ext>
            </a:extLst>
          </p:cNvPr>
          <p:cNvSpPr txBox="1"/>
          <p:nvPr/>
        </p:nvSpPr>
        <p:spPr>
          <a:xfrm>
            <a:off x="3984172" y="484134"/>
            <a:ext cx="5795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Kent  LeRoy  </a:t>
            </a:r>
            <a:r>
              <a:rPr lang="en-US" sz="4800" b="1" dirty="0" err="1"/>
              <a:t>Skougard</a:t>
            </a:r>
            <a:endParaRPr lang="en-US" sz="4800" b="1" dirty="0"/>
          </a:p>
        </p:txBody>
      </p:sp>
      <p:pic>
        <p:nvPicPr>
          <p:cNvPr id="21508" name="Picture 4" descr="Larger memorial image loading...">
            <a:extLst>
              <a:ext uri="{FF2B5EF4-FFF2-40B4-BE49-F238E27FC236}">
                <a16:creationId xmlns:a16="http://schemas.microsoft.com/office/drawing/2014/main" xmlns="" id="{EC16F4C8-C7D4-A57B-C04D-CB276DF62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99"/>
          <a:stretch/>
        </p:blipFill>
        <p:spPr bwMode="auto">
          <a:xfrm>
            <a:off x="895544" y="1553547"/>
            <a:ext cx="5810250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334C7A-979F-BAD4-C7DE-2A79B4EF7DA7}"/>
              </a:ext>
            </a:extLst>
          </p:cNvPr>
          <p:cNvSpPr txBox="1"/>
          <p:nvPr/>
        </p:nvSpPr>
        <p:spPr>
          <a:xfrm>
            <a:off x="7455159" y="1791478"/>
            <a:ext cx="39850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Born: 20 Aug 1923, Parowan, UT</a:t>
            </a:r>
          </a:p>
          <a:p>
            <a:r>
              <a:rPr lang="en-US" sz="2000" b="1" dirty="0"/>
              <a:t>Enlisted in Army: 3 Mar 1943</a:t>
            </a:r>
          </a:p>
          <a:p>
            <a:endParaRPr lang="en-US" sz="2000" b="1" dirty="0"/>
          </a:p>
          <a:p>
            <a:r>
              <a:rPr lang="en-US" sz="2000" b="1" dirty="0"/>
              <a:t>While home on furlough, he was </a:t>
            </a:r>
          </a:p>
          <a:p>
            <a:r>
              <a:rPr lang="en-US" sz="2000" b="1" dirty="0"/>
              <a:t>arrested for making a threat with</a:t>
            </a:r>
          </a:p>
          <a:p>
            <a:r>
              <a:rPr lang="en-US" sz="2000" b="1" dirty="0"/>
              <a:t>a gun while apparently intoxicated.</a:t>
            </a:r>
          </a:p>
          <a:p>
            <a:r>
              <a:rPr lang="en-US" sz="2000" b="1" dirty="0"/>
              <a:t>He was placed at the Cedar City jail.</a:t>
            </a:r>
          </a:p>
          <a:p>
            <a:r>
              <a:rPr lang="en-US" sz="2000" b="1" dirty="0"/>
              <a:t>The next morning he was found </a:t>
            </a:r>
          </a:p>
          <a:p>
            <a:r>
              <a:rPr lang="en-US" sz="2000" b="1" dirty="0"/>
              <a:t>dead by hanging.  A coroner’s hear-</a:t>
            </a:r>
          </a:p>
          <a:p>
            <a:r>
              <a:rPr lang="en-US" sz="2000" b="1" dirty="0" err="1"/>
              <a:t>ing</a:t>
            </a:r>
            <a:r>
              <a:rPr lang="en-US" sz="2000" b="1" dirty="0"/>
              <a:t> and a military investigation </a:t>
            </a:r>
          </a:p>
          <a:p>
            <a:r>
              <a:rPr lang="en-US" sz="2000" b="1" dirty="0"/>
              <a:t>both concluded that the death was</a:t>
            </a:r>
          </a:p>
          <a:p>
            <a:r>
              <a:rPr lang="en-US" sz="2000" b="1" dirty="0"/>
              <a:t>self-inflicted.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F69FBF-06DD-8EEE-B716-804F8682857A}"/>
              </a:ext>
            </a:extLst>
          </p:cNvPr>
          <p:cNvSpPr txBox="1"/>
          <p:nvPr/>
        </p:nvSpPr>
        <p:spPr>
          <a:xfrm>
            <a:off x="2318885" y="5377075"/>
            <a:ext cx="29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Burial: Parowan Cemetery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7A3855-D9E4-EBBF-FD56-FADC945BA8F4}"/>
              </a:ext>
            </a:extLst>
          </p:cNvPr>
          <p:cNvSpPr txBox="1"/>
          <p:nvPr/>
        </p:nvSpPr>
        <p:spPr>
          <a:xfrm>
            <a:off x="3800669" y="6053477"/>
            <a:ext cx="613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Kent L </a:t>
            </a:r>
            <a:r>
              <a:rPr lang="en-US" dirty="0" err="1">
                <a:hlinkClick r:id="rId3"/>
              </a:rPr>
              <a:t>Skougard</a:t>
            </a:r>
            <a:r>
              <a:rPr lang="en-US" dirty="0">
                <a:hlinkClick r:id="rId3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124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C7DF78-226E-7C0D-13F3-892E6E233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28" y="358577"/>
            <a:ext cx="3959259" cy="6140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7B6CAD-CA32-017E-BCD2-E71D0FCF190B}"/>
              </a:ext>
            </a:extLst>
          </p:cNvPr>
          <p:cNvSpPr txBox="1"/>
          <p:nvPr/>
        </p:nvSpPr>
        <p:spPr>
          <a:xfrm>
            <a:off x="5480151" y="358577"/>
            <a:ext cx="53810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Lester  Ernest  Smith</a:t>
            </a:r>
          </a:p>
          <a:p>
            <a:pPr algn="ctr"/>
            <a:r>
              <a:rPr lang="en-US" sz="2000" b="1" dirty="0"/>
              <a:t>Born: 21 Apr 1921, Cedar City</a:t>
            </a:r>
          </a:p>
          <a:p>
            <a:pPr algn="ctr"/>
            <a:r>
              <a:rPr lang="en-US" sz="2000" b="1" dirty="0"/>
              <a:t>Graduated from Cedar High School</a:t>
            </a:r>
          </a:p>
          <a:p>
            <a:pPr algn="ctr"/>
            <a:r>
              <a:rPr lang="en-US" sz="2000" b="1" dirty="0"/>
              <a:t>Enlisted in the Army, 1942</a:t>
            </a:r>
          </a:p>
          <a:p>
            <a:pPr algn="ctr"/>
            <a:r>
              <a:rPr lang="en-US" sz="2000" b="1" dirty="0"/>
              <a:t>Died: 26 Oct 1944, Belgian-Holland frontier</a:t>
            </a:r>
          </a:p>
        </p:txBody>
      </p:sp>
      <p:pic>
        <p:nvPicPr>
          <p:cNvPr id="20482" name="Picture 2" descr="Larger memorial image loading...">
            <a:extLst>
              <a:ext uri="{FF2B5EF4-FFF2-40B4-BE49-F238E27FC236}">
                <a16:creationId xmlns:a16="http://schemas.microsoft.com/office/drawing/2014/main" xmlns="" id="{9A63E8B1-977C-5A6F-4FB1-6406391E6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931"/>
          <a:stretch/>
        </p:blipFill>
        <p:spPr bwMode="auto">
          <a:xfrm>
            <a:off x="5575270" y="2552573"/>
            <a:ext cx="5236326" cy="32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11A2B2-C49E-0D1E-AC89-ECC51B905D49}"/>
              </a:ext>
            </a:extLst>
          </p:cNvPr>
          <p:cNvSpPr txBox="1"/>
          <p:nvPr/>
        </p:nvSpPr>
        <p:spPr>
          <a:xfrm>
            <a:off x="5206301" y="5822315"/>
            <a:ext cx="59742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Lester E Smith: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03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091041-A5E5-EBC1-27BE-6BEC973D162D}"/>
              </a:ext>
            </a:extLst>
          </p:cNvPr>
          <p:cNvSpPr txBox="1"/>
          <p:nvPr/>
        </p:nvSpPr>
        <p:spPr>
          <a:xfrm>
            <a:off x="5170608" y="302925"/>
            <a:ext cx="606344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James  Cullen  Thompson</a:t>
            </a:r>
          </a:p>
          <a:p>
            <a:pPr algn="ctr"/>
            <a:r>
              <a:rPr lang="en-US" sz="2400" b="1" dirty="0"/>
              <a:t>Born: 11 Nov 1920, Beaver, UT</a:t>
            </a:r>
          </a:p>
          <a:p>
            <a:pPr algn="ctr"/>
            <a:r>
              <a:rPr lang="en-US" sz="2400" b="1" dirty="0"/>
              <a:t>Graduated from Cedar High School</a:t>
            </a:r>
          </a:p>
          <a:p>
            <a:pPr algn="ctr"/>
            <a:r>
              <a:rPr lang="en-US" sz="2400" b="1" dirty="0"/>
              <a:t>Joined Army Air Corps: 1 Nov 1941</a:t>
            </a:r>
          </a:p>
          <a:p>
            <a:pPr algn="ctr"/>
            <a:r>
              <a:rPr lang="en-US" sz="2400" b="1" dirty="0"/>
              <a:t>Died: 16 Jan 1944 in plane crash training </a:t>
            </a:r>
          </a:p>
          <a:p>
            <a:pPr algn="ctr"/>
            <a:r>
              <a:rPr lang="en-US" sz="2400" b="1" dirty="0"/>
              <a:t>flight near Houston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722CBA-7381-AD18-C644-0DF049378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452" y="2734360"/>
            <a:ext cx="4153678" cy="3123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F2054E-4374-30BF-48E3-E2D1CE967DF9}"/>
              </a:ext>
            </a:extLst>
          </p:cNvPr>
          <p:cNvSpPr txBox="1"/>
          <p:nvPr/>
        </p:nvSpPr>
        <p:spPr>
          <a:xfrm>
            <a:off x="5170608" y="5877967"/>
            <a:ext cx="67096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3"/>
              </a:rPr>
              <a:t>James C Thompson: PERSON, pictures and information - Fold3.com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4670745-328B-F30D-70DD-48335E4A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308" y="328669"/>
            <a:ext cx="3639232" cy="63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699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1ACC65-F763-A9FB-D516-6BA685564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14" y="499368"/>
            <a:ext cx="4604230" cy="5859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29C67A-50E1-6F3F-6E12-D0CF8EE18BC0}"/>
              </a:ext>
            </a:extLst>
          </p:cNvPr>
          <p:cNvSpPr txBox="1"/>
          <p:nvPr/>
        </p:nvSpPr>
        <p:spPr>
          <a:xfrm>
            <a:off x="5530788" y="239698"/>
            <a:ext cx="61555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Dewey Anthon </a:t>
            </a:r>
            <a:r>
              <a:rPr lang="en-US" sz="4800" b="1" dirty="0" err="1"/>
              <a:t>Topham</a:t>
            </a:r>
            <a:endParaRPr lang="en-US" sz="4800" b="1" dirty="0"/>
          </a:p>
          <a:p>
            <a:pPr algn="ctr"/>
            <a:r>
              <a:rPr lang="en-US" sz="2000" b="1" dirty="0"/>
              <a:t>Born: 11 Oct 1918, </a:t>
            </a:r>
            <a:r>
              <a:rPr lang="en-US" sz="2000" b="1" dirty="0" err="1"/>
              <a:t>Paragonah</a:t>
            </a:r>
            <a:r>
              <a:rPr lang="en-US" sz="2000" b="1" dirty="0"/>
              <a:t>, UT</a:t>
            </a:r>
          </a:p>
          <a:p>
            <a:pPr algn="ctr"/>
            <a:r>
              <a:rPr lang="en-US" sz="2000" b="1" dirty="0"/>
              <a:t>Graduated from Parowan High School</a:t>
            </a:r>
          </a:p>
          <a:p>
            <a:pPr algn="ctr"/>
            <a:r>
              <a:rPr lang="en-US" sz="2000" b="1" dirty="0"/>
              <a:t>Drafted in January 1942</a:t>
            </a:r>
          </a:p>
          <a:p>
            <a:pPr algn="ctr"/>
            <a:r>
              <a:rPr lang="en-US" sz="2000" b="1" dirty="0"/>
              <a:t>Became a POW during the Battle of the Bulge</a:t>
            </a:r>
          </a:p>
          <a:p>
            <a:pPr algn="ctr"/>
            <a:r>
              <a:rPr lang="en-US" sz="2000" b="1" dirty="0"/>
              <a:t>Died: 24 June 1945 in a Paris, France hospital</a:t>
            </a:r>
          </a:p>
          <a:p>
            <a:pPr algn="ctr"/>
            <a:r>
              <a:rPr lang="en-US" sz="2000" b="1" dirty="0"/>
              <a:t>from complications of malnutrition while a POW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D589-57AF-5161-75EA-BAE14BBCA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04" t="11133" r="8511" b="30615"/>
          <a:stretch/>
        </p:blipFill>
        <p:spPr>
          <a:xfrm>
            <a:off x="6562618" y="3084857"/>
            <a:ext cx="4091869" cy="2536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09A27B-88CE-7A84-5A6E-9FA7D41E606F}"/>
              </a:ext>
            </a:extLst>
          </p:cNvPr>
          <p:cNvSpPr txBox="1"/>
          <p:nvPr/>
        </p:nvSpPr>
        <p:spPr>
          <a:xfrm>
            <a:off x="5681709" y="5690988"/>
            <a:ext cx="62731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                   </a:t>
            </a:r>
            <a:r>
              <a:rPr lang="en-US" sz="2000" b="1" dirty="0"/>
              <a:t>Buried: </a:t>
            </a:r>
            <a:r>
              <a:rPr lang="en-US" sz="2000" b="1" dirty="0" err="1"/>
              <a:t>Paragonah</a:t>
            </a:r>
            <a:r>
              <a:rPr lang="en-US" sz="2000" b="1" dirty="0"/>
              <a:t> Cemetery</a:t>
            </a:r>
          </a:p>
          <a:p>
            <a:r>
              <a:rPr lang="en-US" dirty="0">
                <a:hlinkClick r:id="rId4"/>
              </a:rPr>
              <a:t>Dewey A </a:t>
            </a:r>
            <a:r>
              <a:rPr lang="en-US" dirty="0" err="1">
                <a:hlinkClick r:id="rId4"/>
              </a:rPr>
              <a:t>Topham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5846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5D45F4-46C0-F2A7-F70A-AE406A1893BF}"/>
              </a:ext>
            </a:extLst>
          </p:cNvPr>
          <p:cNvSpPr txBox="1"/>
          <p:nvPr/>
        </p:nvSpPr>
        <p:spPr>
          <a:xfrm>
            <a:off x="1184988" y="417698"/>
            <a:ext cx="60595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Mark  Jackson  Wilcock</a:t>
            </a:r>
          </a:p>
          <a:p>
            <a:pPr algn="ctr"/>
            <a:r>
              <a:rPr lang="en-US" sz="2000" b="1" dirty="0"/>
              <a:t>Born: 9 Jan 1924, Parowan, UT</a:t>
            </a:r>
          </a:p>
          <a:p>
            <a:pPr algn="ctr"/>
            <a:r>
              <a:rPr lang="en-US" sz="2000" b="1" dirty="0"/>
              <a:t>Graduated from Parowan High School</a:t>
            </a:r>
          </a:p>
          <a:p>
            <a:pPr algn="ctr"/>
            <a:r>
              <a:rPr lang="en-US" sz="2000" b="1" dirty="0"/>
              <a:t>Enlisted in Army: 3 Feb 1943</a:t>
            </a:r>
          </a:p>
          <a:p>
            <a:pPr algn="ctr"/>
            <a:r>
              <a:rPr lang="en-US" sz="2000" b="1" dirty="0"/>
              <a:t>Died: 9 Oct 1944, Italy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5414E5EA-DED2-2AA4-93BD-72C0BE8F8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1" r="5206" b="7390"/>
          <a:stretch/>
        </p:blipFill>
        <p:spPr bwMode="auto">
          <a:xfrm>
            <a:off x="8369559" y="654331"/>
            <a:ext cx="3172410" cy="568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arger memorial image loading...">
            <a:extLst>
              <a:ext uri="{FF2B5EF4-FFF2-40B4-BE49-F238E27FC236}">
                <a16:creationId xmlns:a16="http://schemas.microsoft.com/office/drawing/2014/main" xmlns="" id="{D87E0C1F-8EA6-EA65-46F9-6EED32622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33" b="15537"/>
          <a:stretch/>
        </p:blipFill>
        <p:spPr bwMode="auto">
          <a:xfrm>
            <a:off x="1544650" y="2567144"/>
            <a:ext cx="5340220" cy="30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C8F4B1-76AA-D9F2-94F4-E99B19DF3215}"/>
              </a:ext>
            </a:extLst>
          </p:cNvPr>
          <p:cNvSpPr txBox="1"/>
          <p:nvPr/>
        </p:nvSpPr>
        <p:spPr>
          <a:xfrm>
            <a:off x="1184988" y="5719665"/>
            <a:ext cx="60463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Parowan Cemetery</a:t>
            </a:r>
          </a:p>
          <a:p>
            <a:pPr algn="ctr"/>
            <a:r>
              <a:rPr lang="en-US" dirty="0">
                <a:hlinkClick r:id="rId4"/>
              </a:rPr>
              <a:t>Mark J Wilcock: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533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FACBED-5714-3144-A02A-92D1ECE50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17" y="844419"/>
            <a:ext cx="3891393" cy="5169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6A686D-3F4F-11B7-BD8B-10755302B473}"/>
              </a:ext>
            </a:extLst>
          </p:cNvPr>
          <p:cNvSpPr txBox="1"/>
          <p:nvPr/>
        </p:nvSpPr>
        <p:spPr>
          <a:xfrm>
            <a:off x="5339746" y="403238"/>
            <a:ext cx="53158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Carl  Bentley  Bayles</a:t>
            </a:r>
          </a:p>
          <a:p>
            <a:pPr algn="ctr"/>
            <a:r>
              <a:rPr lang="en-US" sz="2000" b="1" dirty="0"/>
              <a:t>Born: 15 Jul 1921, Parowan, UT</a:t>
            </a:r>
          </a:p>
          <a:p>
            <a:pPr algn="ctr"/>
            <a:r>
              <a:rPr lang="en-US" sz="2000" b="1" dirty="0"/>
              <a:t>Graduated, Parowan High School</a:t>
            </a:r>
          </a:p>
          <a:p>
            <a:pPr algn="ctr"/>
            <a:r>
              <a:rPr lang="en-US" sz="2000" b="1" dirty="0"/>
              <a:t>Inducted into Army: 3 Jan 1944</a:t>
            </a:r>
          </a:p>
          <a:p>
            <a:pPr algn="ctr"/>
            <a:r>
              <a:rPr lang="en-US" sz="2000" b="1" dirty="0"/>
              <a:t>Died of illness: 10 Feb 1944, Camp </a:t>
            </a:r>
            <a:r>
              <a:rPr lang="en-US" sz="2000" b="1" dirty="0" err="1"/>
              <a:t>Barkeley</a:t>
            </a:r>
            <a:r>
              <a:rPr lang="en-US" sz="2000" b="1" dirty="0"/>
              <a:t>, 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A03249-A677-5B53-6AF2-70C086E9A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78" t="7620" r="23707" b="39591"/>
          <a:stretch/>
        </p:blipFill>
        <p:spPr>
          <a:xfrm>
            <a:off x="5786297" y="2465341"/>
            <a:ext cx="4422711" cy="3142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841A1-1624-71D3-2C74-0E9609EF8AE2}"/>
              </a:ext>
            </a:extLst>
          </p:cNvPr>
          <p:cNvSpPr txBox="1"/>
          <p:nvPr/>
        </p:nvSpPr>
        <p:spPr>
          <a:xfrm>
            <a:off x="6459419" y="5613471"/>
            <a:ext cx="3235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Buried: </a:t>
            </a:r>
            <a:r>
              <a:rPr lang="en-US" sz="2000" b="1" dirty="0" err="1"/>
              <a:t>Paragonah</a:t>
            </a:r>
            <a:r>
              <a:rPr lang="en-US" sz="2000" b="1" dirty="0"/>
              <a:t> Cemetery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011E47-287A-F2CF-541E-AA1C63075690}"/>
              </a:ext>
            </a:extLst>
          </p:cNvPr>
          <p:cNvSpPr txBox="1"/>
          <p:nvPr/>
        </p:nvSpPr>
        <p:spPr>
          <a:xfrm>
            <a:off x="729417" y="6186196"/>
            <a:ext cx="978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Carl Bentley Bayles, 1921-1944: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825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0FC9C1-89CE-02EE-07B4-43C84A73EA90}"/>
              </a:ext>
            </a:extLst>
          </p:cNvPr>
          <p:cNvSpPr txBox="1"/>
          <p:nvPr/>
        </p:nvSpPr>
        <p:spPr>
          <a:xfrm>
            <a:off x="2722278" y="5770345"/>
            <a:ext cx="60769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Manila American Cemetery, Philippines</a:t>
            </a:r>
          </a:p>
          <a:p>
            <a:pPr algn="ctr"/>
            <a:r>
              <a:rPr lang="en-US" dirty="0">
                <a:hlinkClick r:id="rId2"/>
              </a:rPr>
              <a:t>Marlo D Hyatt: PERSON, pictures and information - Fold3.com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8CA5CA-AEAA-0A38-D0A4-38172D6D5405}"/>
              </a:ext>
            </a:extLst>
          </p:cNvPr>
          <p:cNvSpPr txBox="1"/>
          <p:nvPr/>
        </p:nvSpPr>
        <p:spPr>
          <a:xfrm>
            <a:off x="3144417" y="410547"/>
            <a:ext cx="50460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Marlo  Davis  Hyatt</a:t>
            </a:r>
          </a:p>
          <a:p>
            <a:pPr algn="ctr"/>
            <a:r>
              <a:rPr lang="en-US" sz="2000" b="1" dirty="0"/>
              <a:t>Born: 6 May 1922, Parowan, UT</a:t>
            </a:r>
          </a:p>
          <a:p>
            <a:pPr algn="ctr"/>
            <a:r>
              <a:rPr lang="en-US" sz="2000" b="1" dirty="0"/>
              <a:t>Enlisted in Army: 12 Jun 1944</a:t>
            </a:r>
          </a:p>
          <a:p>
            <a:pPr algn="ctr"/>
            <a:r>
              <a:rPr lang="en-US" sz="2000" b="1" dirty="0"/>
              <a:t>Died: 6 May 1945, Philippines</a:t>
            </a:r>
          </a:p>
        </p:txBody>
      </p:sp>
      <p:pic>
        <p:nvPicPr>
          <p:cNvPr id="22530" name="Picture 2" descr="See the source image">
            <a:extLst>
              <a:ext uri="{FF2B5EF4-FFF2-40B4-BE49-F238E27FC236}">
                <a16:creationId xmlns:a16="http://schemas.microsoft.com/office/drawing/2014/main" xmlns="" id="{05D53B5E-2521-8ABE-E50B-C80D49E2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2278" y="2248403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356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B4A9A3-A57C-AEA8-C6FC-260EA6C6262F}"/>
              </a:ext>
            </a:extLst>
          </p:cNvPr>
          <p:cNvSpPr txBox="1"/>
          <p:nvPr/>
        </p:nvSpPr>
        <p:spPr>
          <a:xfrm>
            <a:off x="914398" y="411788"/>
            <a:ext cx="101703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Harlan King Johnston</a:t>
            </a:r>
          </a:p>
          <a:p>
            <a:pPr algn="ctr"/>
            <a:r>
              <a:rPr lang="en-US" sz="2000" b="1" dirty="0"/>
              <a:t>Born: 9 Aug 1916, Lund, UT</a:t>
            </a:r>
          </a:p>
          <a:p>
            <a:pPr algn="ctr"/>
            <a:r>
              <a:rPr lang="en-US" sz="2000" b="1" dirty="0"/>
              <a:t>Graduated from Wasatch Academy High School</a:t>
            </a:r>
          </a:p>
          <a:p>
            <a:pPr algn="ctr"/>
            <a:r>
              <a:rPr lang="en-US" sz="2000" b="1" dirty="0"/>
              <a:t>Inducted into Army: 15 May 1942; Assigned to a Quartermaster Corps</a:t>
            </a:r>
          </a:p>
          <a:p>
            <a:pPr algn="ctr"/>
            <a:r>
              <a:rPr lang="en-US" sz="2000" b="1" dirty="0"/>
              <a:t>Died: 2 Feb 1943, Hobbs, NM hotel fire, smoke inhalation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3321F945-C193-764D-2D50-BE8A9621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510" y="2513432"/>
            <a:ext cx="4125687" cy="30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0C863D-2A64-70CC-77A2-7D9025B58BB7}"/>
              </a:ext>
            </a:extLst>
          </p:cNvPr>
          <p:cNvSpPr txBox="1"/>
          <p:nvPr/>
        </p:nvSpPr>
        <p:spPr>
          <a:xfrm>
            <a:off x="2164701" y="5738326"/>
            <a:ext cx="766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sz="2000" dirty="0">
                <a:hlinkClick r:id="rId3"/>
              </a:rPr>
              <a:t>Harlan King Johnston: PERSON, pictures and information - Fold3.com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54221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DB3F41-450F-E28C-037E-56EB7DC32808}"/>
              </a:ext>
            </a:extLst>
          </p:cNvPr>
          <p:cNvSpPr txBox="1"/>
          <p:nvPr/>
        </p:nvSpPr>
        <p:spPr>
          <a:xfrm>
            <a:off x="575388" y="493278"/>
            <a:ext cx="61146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Wayne Kay Jones</a:t>
            </a:r>
          </a:p>
          <a:p>
            <a:pPr algn="ctr"/>
            <a:r>
              <a:rPr lang="en-US" sz="2000" b="1" dirty="0"/>
              <a:t>Born: 10 Aug 1914, Cedar City, UT</a:t>
            </a:r>
          </a:p>
          <a:p>
            <a:pPr algn="ctr"/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Attended LDS Business College &amp; University of Utah</a:t>
            </a:r>
          </a:p>
          <a:p>
            <a:pPr algn="ctr"/>
            <a:r>
              <a:rPr lang="en-US" sz="2000" b="1" dirty="0"/>
              <a:t>Drafted into Army: Oct 1943; served with 29</a:t>
            </a:r>
            <a:r>
              <a:rPr lang="en-US" sz="2000" b="1" baseline="30000" dirty="0"/>
              <a:t>th</a:t>
            </a:r>
            <a:r>
              <a:rPr lang="en-US" sz="2000" b="1" dirty="0"/>
              <a:t> Engineers</a:t>
            </a:r>
          </a:p>
          <a:p>
            <a:pPr algn="ctr"/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Died: 5 Dec 1944 while stationed at Portland, Oregon</a:t>
            </a:r>
          </a:p>
          <a:p>
            <a:pPr algn="ctr"/>
            <a:r>
              <a:rPr lang="en-US" sz="2000" b="1" dirty="0"/>
              <a:t>Auto-pedestrian accident in heavy fog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9404E3CD-7FDC-B1FB-DE03-60EAE98E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6601" y="493278"/>
            <a:ext cx="4110011" cy="587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9F5350B6-7CB1-A0AA-3A45-8FEA6DCF5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65" b="9504"/>
          <a:stretch/>
        </p:blipFill>
        <p:spPr bwMode="auto">
          <a:xfrm>
            <a:off x="1065174" y="2860803"/>
            <a:ext cx="5030826" cy="27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45227F-6969-2B1C-CDD2-1CE589CECEA8}"/>
              </a:ext>
            </a:extLst>
          </p:cNvPr>
          <p:cNvSpPr txBox="1"/>
          <p:nvPr/>
        </p:nvSpPr>
        <p:spPr>
          <a:xfrm>
            <a:off x="561812" y="5687614"/>
            <a:ext cx="60375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Wayne K Jones: PERSON, pictures and information - Fold3.com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24366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857172A4-9457-48C2-FC81-9C3A645F5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1" t="1175" r="3580" b="4183"/>
          <a:stretch/>
        </p:blipFill>
        <p:spPr bwMode="auto">
          <a:xfrm>
            <a:off x="513184" y="578497"/>
            <a:ext cx="4092154" cy="58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119616-78B1-38C0-F96C-42984425FF4A}"/>
              </a:ext>
            </a:extLst>
          </p:cNvPr>
          <p:cNvSpPr txBox="1"/>
          <p:nvPr/>
        </p:nvSpPr>
        <p:spPr>
          <a:xfrm>
            <a:off x="5114050" y="475862"/>
            <a:ext cx="662014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Richard  Ingram  Tweedie</a:t>
            </a:r>
          </a:p>
          <a:p>
            <a:pPr algn="ctr"/>
            <a:r>
              <a:rPr lang="en-US" sz="2000" b="1" dirty="0"/>
              <a:t>Born: 16 Mar 1919, Cedar City, UT</a:t>
            </a:r>
          </a:p>
          <a:p>
            <a:pPr algn="ctr"/>
            <a:r>
              <a:rPr lang="en-US" sz="2000" b="1" dirty="0"/>
              <a:t>Graduated from Cedar High School, 1938</a:t>
            </a:r>
          </a:p>
          <a:p>
            <a:pPr algn="ctr"/>
            <a:r>
              <a:rPr lang="en-US" sz="2000" b="1" dirty="0"/>
              <a:t>Joined Army Air Corps 12 Nov 1940 as a mechanic</a:t>
            </a:r>
          </a:p>
          <a:p>
            <a:pPr algn="ctr"/>
            <a:r>
              <a:rPr lang="en-US" sz="2000" b="1" dirty="0"/>
              <a:t>Died: 15 Jul 1941 in motorcycle accident near Ashton, ID</a:t>
            </a:r>
          </a:p>
          <a:p>
            <a:pPr algn="ctr"/>
            <a:r>
              <a:rPr lang="en-US" sz="2000" b="1" dirty="0"/>
              <a:t>on his way to Army maneuvers at Yellowstone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3D4EB8B2-EE01-6C17-D4EC-347495F95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90" r="490" b="5555"/>
          <a:stretch/>
        </p:blipFill>
        <p:spPr bwMode="auto">
          <a:xfrm>
            <a:off x="6281057" y="2845742"/>
            <a:ext cx="4225212" cy="29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C0816D-1548-B3EE-82C7-3C96FA78D279}"/>
              </a:ext>
            </a:extLst>
          </p:cNvPr>
          <p:cNvSpPr txBox="1"/>
          <p:nvPr/>
        </p:nvSpPr>
        <p:spPr>
          <a:xfrm>
            <a:off x="5377732" y="5836263"/>
            <a:ext cx="63010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Richard I Tweedie: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77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F3A242-C77D-EB77-7974-0681FE591E78}"/>
              </a:ext>
            </a:extLst>
          </p:cNvPr>
          <p:cNvSpPr txBox="1"/>
          <p:nvPr/>
        </p:nvSpPr>
        <p:spPr>
          <a:xfrm>
            <a:off x="1691876" y="464265"/>
            <a:ext cx="88082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Keith H. </a:t>
            </a:r>
            <a:r>
              <a:rPr lang="en-US" sz="4800" b="1" dirty="0" err="1"/>
              <a:t>Bettridge</a:t>
            </a:r>
            <a:endParaRPr lang="en-US" sz="4800" b="1" dirty="0"/>
          </a:p>
          <a:p>
            <a:pPr algn="ctr"/>
            <a:r>
              <a:rPr lang="en-US" sz="2000" b="1" dirty="0"/>
              <a:t>Born: 26 Oct 1920, Parowan, UT</a:t>
            </a:r>
          </a:p>
          <a:p>
            <a:pPr algn="ctr"/>
            <a:r>
              <a:rPr lang="en-US" sz="2000" b="1" dirty="0"/>
              <a:t>Enlisted: 1 Oct 1942. Served as Tank Commander in Pacific Theatre of Operations</a:t>
            </a:r>
          </a:p>
          <a:p>
            <a:pPr algn="ctr"/>
            <a:r>
              <a:rPr lang="en-US" sz="2000" b="1" dirty="0"/>
              <a:t>Died: 26 Feb 1947, Salt Lake City Veteran’s Hospital</a:t>
            </a:r>
          </a:p>
          <a:p>
            <a:pPr algn="ctr"/>
            <a:r>
              <a:rPr lang="en-US" sz="2000" b="1" dirty="0"/>
              <a:t>Did not recover from surgery to correct back injury suffered in military service</a:t>
            </a:r>
          </a:p>
        </p:txBody>
      </p:sp>
      <p:pic>
        <p:nvPicPr>
          <p:cNvPr id="25602" name="Picture 2" descr="Larger memorial image loading...">
            <a:extLst>
              <a:ext uri="{FF2B5EF4-FFF2-40B4-BE49-F238E27FC236}">
                <a16:creationId xmlns:a16="http://schemas.microsoft.com/office/drawing/2014/main" xmlns="" id="{22C0B07E-A975-5D3C-036E-0DF305FAD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8" t="6633" b="20306"/>
          <a:stretch/>
        </p:blipFill>
        <p:spPr bwMode="auto">
          <a:xfrm>
            <a:off x="3226834" y="2596138"/>
            <a:ext cx="5738327" cy="3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F4ED7-7F33-5F8C-AABF-3E515E141A15}"/>
              </a:ext>
            </a:extLst>
          </p:cNvPr>
          <p:cNvSpPr txBox="1"/>
          <p:nvPr/>
        </p:nvSpPr>
        <p:spPr>
          <a:xfrm>
            <a:off x="3610947" y="5936497"/>
            <a:ext cx="489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Parowan Cemetery</a:t>
            </a:r>
          </a:p>
        </p:txBody>
      </p:sp>
    </p:spTree>
    <p:extLst>
      <p:ext uri="{BB962C8B-B14F-4D97-AF65-F5344CB8AC3E}">
        <p14:creationId xmlns:p14="http://schemas.microsoft.com/office/powerpoint/2010/main" xmlns="" val="12542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35C597E1-1C3D-2F51-F716-65A0D40F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661" y="442157"/>
            <a:ext cx="4332611" cy="61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C9CD52-3F1B-485B-4000-927AE2ECE94F}"/>
              </a:ext>
            </a:extLst>
          </p:cNvPr>
          <p:cNvSpPr txBox="1"/>
          <p:nvPr/>
        </p:nvSpPr>
        <p:spPr>
          <a:xfrm>
            <a:off x="531845" y="363893"/>
            <a:ext cx="63338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Norris  LeRoy  Bradfield</a:t>
            </a:r>
          </a:p>
          <a:p>
            <a:pPr algn="ctr"/>
            <a:r>
              <a:rPr lang="en-US" sz="2000" b="1" dirty="0"/>
              <a:t>Born: 21 Feb 1914, Sigurd, UT</a:t>
            </a:r>
          </a:p>
          <a:p>
            <a:pPr algn="ctr"/>
            <a:r>
              <a:rPr lang="en-US" sz="2000" b="1" dirty="0"/>
              <a:t>Graduated, Richfield High School; lived in Cedar City, 1940</a:t>
            </a:r>
          </a:p>
          <a:p>
            <a:pPr algn="ctr"/>
            <a:r>
              <a:rPr lang="en-US" sz="2000" b="1" dirty="0"/>
              <a:t>Enlisted in Army: 24 Feb 1941; part of 749</a:t>
            </a:r>
            <a:r>
              <a:rPr lang="en-US" sz="2000" b="1" baseline="30000" dirty="0"/>
              <a:t>th</a:t>
            </a:r>
            <a:r>
              <a:rPr lang="en-US" sz="2000" b="1" dirty="0"/>
              <a:t> Tank Battalion</a:t>
            </a:r>
          </a:p>
          <a:p>
            <a:pPr algn="ctr"/>
            <a:r>
              <a:rPr lang="en-US" sz="2000" b="1" dirty="0"/>
              <a:t>Died: 13 Jul 1944, near </a:t>
            </a:r>
            <a:r>
              <a:rPr lang="en-US" sz="2000" b="1" dirty="0" err="1"/>
              <a:t>Angoville</a:t>
            </a:r>
            <a:r>
              <a:rPr lang="en-US" sz="2000" b="1" dirty="0"/>
              <a:t>, France</a:t>
            </a:r>
          </a:p>
        </p:txBody>
      </p:sp>
      <p:pic>
        <p:nvPicPr>
          <p:cNvPr id="13316" name="Picture 4" descr="Larger memorial image loading...">
            <a:extLst>
              <a:ext uri="{FF2B5EF4-FFF2-40B4-BE49-F238E27FC236}">
                <a16:creationId xmlns:a16="http://schemas.microsoft.com/office/drawing/2014/main" xmlns="" id="{57350BBC-407B-C014-73F2-9E479A11E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03"/>
          <a:stretch/>
        </p:blipFill>
        <p:spPr bwMode="auto">
          <a:xfrm>
            <a:off x="1512782" y="2512146"/>
            <a:ext cx="4371975" cy="32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A3F0F4-C6C7-71E5-BAA0-8CF5B2E55000}"/>
              </a:ext>
            </a:extLst>
          </p:cNvPr>
          <p:cNvSpPr txBox="1"/>
          <p:nvPr/>
        </p:nvSpPr>
        <p:spPr>
          <a:xfrm>
            <a:off x="531846" y="5868955"/>
            <a:ext cx="6557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Buried: Logan Cemetery</a:t>
            </a:r>
          </a:p>
          <a:p>
            <a:r>
              <a:rPr lang="en-US" dirty="0">
                <a:hlinkClick r:id="rId4"/>
              </a:rPr>
              <a:t>Norris L Bradfield: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409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88A19F-5618-18F6-DC08-F6AF60089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8" r="12509"/>
          <a:stretch/>
        </p:blipFill>
        <p:spPr>
          <a:xfrm>
            <a:off x="388298" y="423163"/>
            <a:ext cx="4273420" cy="6011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013E9D-2014-B589-4988-8910AD3A832C}"/>
              </a:ext>
            </a:extLst>
          </p:cNvPr>
          <p:cNvSpPr txBox="1"/>
          <p:nvPr/>
        </p:nvSpPr>
        <p:spPr>
          <a:xfrm>
            <a:off x="5100856" y="297492"/>
            <a:ext cx="64150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Robert  Nelson  Bulloch</a:t>
            </a:r>
          </a:p>
          <a:p>
            <a:pPr algn="ctr"/>
            <a:r>
              <a:rPr lang="en-US" sz="2000" b="1" dirty="0"/>
              <a:t>Born: 14 Jan 1919, Cedar City, UT</a:t>
            </a:r>
          </a:p>
          <a:p>
            <a:pPr algn="ctr"/>
            <a:r>
              <a:rPr lang="en-US" sz="2000" b="1" dirty="0"/>
              <a:t>Graduated from Cedar High School</a:t>
            </a:r>
          </a:p>
          <a:p>
            <a:pPr algn="ctr"/>
            <a:r>
              <a:rPr lang="en-US" sz="2000" b="1" dirty="0"/>
              <a:t>Enlisted: 7 Aug 1942</a:t>
            </a:r>
          </a:p>
          <a:p>
            <a:pPr algn="ctr"/>
            <a:r>
              <a:rPr lang="en-US" sz="2000" b="1" dirty="0"/>
              <a:t>Died: 12 Feb 1944 near Ardmore, OK in B-17 Training Flight</a:t>
            </a:r>
          </a:p>
        </p:txBody>
      </p:sp>
      <p:pic>
        <p:nvPicPr>
          <p:cNvPr id="2050" name="Picture 2" descr="Larger memorial image loading...">
            <a:extLst>
              <a:ext uri="{FF2B5EF4-FFF2-40B4-BE49-F238E27FC236}">
                <a16:creationId xmlns:a16="http://schemas.microsoft.com/office/drawing/2014/main" xmlns="" id="{9D0F1288-64CB-E4F2-AB63-6A7548437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36" b="16560"/>
          <a:stretch/>
        </p:blipFill>
        <p:spPr bwMode="auto">
          <a:xfrm>
            <a:off x="5720679" y="2472612"/>
            <a:ext cx="5175380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973B51-1671-5945-F33D-769B6D5F90E5}"/>
              </a:ext>
            </a:extLst>
          </p:cNvPr>
          <p:cNvSpPr txBox="1"/>
          <p:nvPr/>
        </p:nvSpPr>
        <p:spPr>
          <a:xfrm>
            <a:off x="5072500" y="5673013"/>
            <a:ext cx="67312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Buried: Cedar City Cemetery</a:t>
            </a:r>
          </a:p>
          <a:p>
            <a:pPr algn="ctr"/>
            <a:r>
              <a:rPr lang="en-US" dirty="0">
                <a:hlinkClick r:id="rId4"/>
              </a:rPr>
              <a:t>Robert Nelson Bulloch: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857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8BFD9B-C12B-33A4-65AC-5C8C38494619}"/>
              </a:ext>
            </a:extLst>
          </p:cNvPr>
          <p:cNvSpPr txBox="1"/>
          <p:nvPr/>
        </p:nvSpPr>
        <p:spPr>
          <a:xfrm>
            <a:off x="1876614" y="753515"/>
            <a:ext cx="837575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Ernest Caldwell</a:t>
            </a:r>
          </a:p>
          <a:p>
            <a:endParaRPr lang="en-US" sz="2000" b="1" dirty="0"/>
          </a:p>
          <a:p>
            <a:r>
              <a:rPr lang="en-US" sz="2400" b="1" dirty="0"/>
              <a:t>I have no information for an Ernest Caldwell from Iron County</a:t>
            </a:r>
          </a:p>
          <a:p>
            <a:r>
              <a:rPr lang="en-US" sz="2400" b="1" dirty="0"/>
              <a:t>that served in World War II.</a:t>
            </a:r>
          </a:p>
          <a:p>
            <a:endParaRPr lang="en-US" sz="2400" b="1" dirty="0"/>
          </a:p>
          <a:p>
            <a:r>
              <a:rPr lang="en-US" sz="2400" b="1" dirty="0"/>
              <a:t>There is </a:t>
            </a:r>
            <a:r>
              <a:rPr lang="en-US" sz="2400" b="1" dirty="0">
                <a:solidFill>
                  <a:srgbClr val="FF0000"/>
                </a:solidFill>
              </a:rPr>
              <a:t>Gilbert Caldwell</a:t>
            </a:r>
            <a:r>
              <a:rPr lang="en-US" sz="2400" b="1" dirty="0"/>
              <a:t> from Modena who served on a bomber</a:t>
            </a:r>
          </a:p>
          <a:p>
            <a:r>
              <a:rPr lang="en-US" sz="2400" b="1" dirty="0"/>
              <a:t>crew in Europe.  He was shot down over Yugoslavia and was a</a:t>
            </a:r>
          </a:p>
          <a:p>
            <a:r>
              <a:rPr lang="en-US" sz="2400" b="1" dirty="0"/>
              <a:t>Prisoner of War in 1945.  He survived and was released.</a:t>
            </a:r>
          </a:p>
          <a:p>
            <a:endParaRPr lang="en-US" sz="2400" b="1" dirty="0"/>
          </a:p>
          <a:p>
            <a:r>
              <a:rPr lang="en-US" sz="2400" b="1" dirty="0"/>
              <a:t>There is </a:t>
            </a:r>
            <a:r>
              <a:rPr lang="en-US" sz="2400" b="1" dirty="0">
                <a:solidFill>
                  <a:srgbClr val="FF0000"/>
                </a:solidFill>
              </a:rPr>
              <a:t>Edman Caldwell</a:t>
            </a:r>
            <a:r>
              <a:rPr lang="en-US" sz="2400" b="1" dirty="0"/>
              <a:t> from Tooele who was killed in action</a:t>
            </a:r>
          </a:p>
          <a:p>
            <a:r>
              <a:rPr lang="en-US" sz="2400" b="1" dirty="0"/>
              <a:t>in France in 1944.  I find no close ties for him or his family with</a:t>
            </a:r>
          </a:p>
          <a:p>
            <a:r>
              <a:rPr lang="en-US" sz="2400" b="1" dirty="0"/>
              <a:t>Iron County.</a:t>
            </a:r>
          </a:p>
        </p:txBody>
      </p:sp>
    </p:spTree>
    <p:extLst>
      <p:ext uri="{BB962C8B-B14F-4D97-AF65-F5344CB8AC3E}">
        <p14:creationId xmlns:p14="http://schemas.microsoft.com/office/powerpoint/2010/main" xmlns="" val="367444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F18380F1-D077-7A26-0D38-D5160C389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67" y="373225"/>
            <a:ext cx="5701003" cy="570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674288-C941-C982-59B5-5331A8A907D2}"/>
              </a:ext>
            </a:extLst>
          </p:cNvPr>
          <p:cNvSpPr txBox="1"/>
          <p:nvPr/>
        </p:nvSpPr>
        <p:spPr>
          <a:xfrm>
            <a:off x="6392062" y="162749"/>
            <a:ext cx="540494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Fenton  M.  </a:t>
            </a:r>
            <a:r>
              <a:rPr lang="en-US" sz="4800" b="1" dirty="0" err="1"/>
              <a:t>Dalley</a:t>
            </a:r>
            <a:endParaRPr lang="en-US" sz="4800" b="1" dirty="0"/>
          </a:p>
          <a:p>
            <a:pPr algn="ctr"/>
            <a:r>
              <a:rPr lang="en-US" sz="2000" b="1" dirty="0"/>
              <a:t>Born: 26 Jun 1918, Cedar City, UT</a:t>
            </a:r>
          </a:p>
          <a:p>
            <a:pPr algn="ctr"/>
            <a:r>
              <a:rPr lang="en-US" sz="2000" b="1" dirty="0"/>
              <a:t>Joined National Guard in Cedar City</a:t>
            </a:r>
          </a:p>
          <a:p>
            <a:pPr algn="ctr"/>
            <a:r>
              <a:rPr lang="en-US" sz="2000" b="1" dirty="0"/>
              <a:t>Deployed with the National Guard in March 1941</a:t>
            </a:r>
          </a:p>
          <a:p>
            <a:pPr algn="ctr"/>
            <a:r>
              <a:rPr lang="en-US" sz="2000" b="1" dirty="0"/>
              <a:t>Transferred to the Army Air Corps, B-25 pilot</a:t>
            </a:r>
          </a:p>
          <a:p>
            <a:pPr algn="ctr"/>
            <a:r>
              <a:rPr lang="en-US" sz="2000" b="1" dirty="0"/>
              <a:t>Died: 14 Apr 1944, </a:t>
            </a:r>
            <a:r>
              <a:rPr lang="en-US" sz="2000" b="1" dirty="0" err="1"/>
              <a:t>Viterbo</a:t>
            </a:r>
            <a:r>
              <a:rPr lang="en-US" sz="2000" b="1" dirty="0"/>
              <a:t>, Italy</a:t>
            </a:r>
          </a:p>
        </p:txBody>
      </p:sp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xmlns="" id="{D56F7036-8496-28A7-348C-3F2DDE26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107" y="2601959"/>
            <a:ext cx="45148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2B6547-274C-77D2-0B4F-3A15CD9A3783}"/>
              </a:ext>
            </a:extLst>
          </p:cNvPr>
          <p:cNvSpPr txBox="1"/>
          <p:nvPr/>
        </p:nvSpPr>
        <p:spPr>
          <a:xfrm>
            <a:off x="6761425" y="5672916"/>
            <a:ext cx="4666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Buried: Florence American Cemetery, Italy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134EDA-E8E5-8A89-BDCC-A10B1F539834}"/>
              </a:ext>
            </a:extLst>
          </p:cNvPr>
          <p:cNvSpPr txBox="1"/>
          <p:nvPr/>
        </p:nvSpPr>
        <p:spPr>
          <a:xfrm>
            <a:off x="2444621" y="6214189"/>
            <a:ext cx="618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Fenton M </a:t>
            </a:r>
            <a:r>
              <a:rPr lang="en-US" dirty="0" err="1">
                <a:hlinkClick r:id="rId4"/>
              </a:rPr>
              <a:t>Dalley</a:t>
            </a:r>
            <a:r>
              <a:rPr lang="en-US" dirty="0">
                <a:hlinkClick r:id="rId4"/>
              </a:rPr>
              <a:t>: PERSON, pictures and information - Fold3.com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059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2493</Words>
  <Application>Microsoft Office PowerPoint</Application>
  <PresentationFormat>Custom</PresentationFormat>
  <Paragraphs>326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Iron County’s Fallen Soldiers, WWII</dc:title>
  <dc:creator>jayjones76@yahoo.com</dc:creator>
  <cp:lastModifiedBy>samme</cp:lastModifiedBy>
  <cp:revision>102</cp:revision>
  <dcterms:created xsi:type="dcterms:W3CDTF">2022-05-05T21:00:00Z</dcterms:created>
  <dcterms:modified xsi:type="dcterms:W3CDTF">2022-05-10T15:50:55Z</dcterms:modified>
</cp:coreProperties>
</file>